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846" r:id="rId2"/>
    <p:sldId id="823" r:id="rId3"/>
    <p:sldId id="850" r:id="rId4"/>
    <p:sldId id="851" r:id="rId5"/>
    <p:sldId id="854" r:id="rId6"/>
    <p:sldId id="828" r:id="rId7"/>
    <p:sldId id="852" r:id="rId8"/>
    <p:sldId id="821" r:id="rId9"/>
    <p:sldId id="853" r:id="rId10"/>
    <p:sldId id="845" r:id="rId11"/>
    <p:sldId id="848" r:id="rId12"/>
    <p:sldId id="847" r:id="rId13"/>
    <p:sldId id="849" r:id="rId1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06E"/>
    <a:srgbClr val="2081B2"/>
    <a:srgbClr val="269AD4"/>
    <a:srgbClr val="1A6A92"/>
    <a:srgbClr val="0E394E"/>
    <a:srgbClr val="5CB5E2"/>
    <a:srgbClr val="75C1E7"/>
    <a:srgbClr val="000000"/>
    <a:srgbClr val="B80F00"/>
    <a:srgbClr val="E206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45E0C2-16F3-4857-9DEC-FC5AE4C22D3B}" v="2" dt="2020-08-06T23:32:49.46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46" autoAdjust="0"/>
    <p:restoredTop sz="94660"/>
  </p:normalViewPr>
  <p:slideViewPr>
    <p:cSldViewPr snapToGrid="0">
      <p:cViewPr>
        <p:scale>
          <a:sx n="120" d="100"/>
          <a:sy n="120" d="100"/>
        </p:scale>
        <p:origin x="-2480" y="-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
        <p:nvSpPr>
          <p:cNvPr id="7" name="Прямоугольник 6"/>
          <p:cNvSpPr/>
          <p:nvPr userDrawn="1"/>
        </p:nvSpPr>
        <p:spPr>
          <a:xfrm>
            <a:off x="11126707" y="6344986"/>
            <a:ext cx="360017" cy="513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4" name="Заголовок 1"/>
          <p:cNvSpPr>
            <a:spLocks noGrp="1"/>
          </p:cNvSpPr>
          <p:nvPr>
            <p:ph type="title" hasCustomPrompt="1"/>
          </p:nvPr>
        </p:nvSpPr>
        <p:spPr>
          <a:xfrm>
            <a:off x="717166" y="261015"/>
            <a:ext cx="10750203" cy="899995"/>
          </a:xfrm>
          <a:prstGeom prst="rect">
            <a:avLst/>
          </a:prstGeom>
        </p:spPr>
        <p:txBody>
          <a:bodyPr>
            <a:normAutofit/>
          </a:bodyPr>
          <a:lstStyle>
            <a:lvl1pPr marL="0" marR="0" indent="0" algn="ctr" defTabSz="1219017" rtl="0" eaLnBrk="1" fontAlgn="auto" latinLnBrk="0" hangingPunct="1">
              <a:lnSpc>
                <a:spcPct val="100000"/>
              </a:lnSpc>
              <a:spcBef>
                <a:spcPct val="0"/>
              </a:spcBef>
              <a:spcAft>
                <a:spcPts val="0"/>
              </a:spcAft>
              <a:buClrTx/>
              <a:buSzTx/>
              <a:buFontTx/>
              <a:buNone/>
              <a:tabLst/>
              <a:defRPr sz="2699" baseline="0">
                <a:solidFill>
                  <a:srgbClr val="5C5C5C"/>
                </a:solidFill>
                <a:latin typeface="Chevin Pro Light" pitchFamily="34" charset="0"/>
              </a:defRPr>
            </a:lvl1pPr>
          </a:lstStyle>
          <a:p>
            <a:r>
              <a:rPr lang="en-US" dirty="0"/>
              <a:t>Graphics and infographics</a:t>
            </a:r>
            <a:endParaRPr lang="ru-RU" dirty="0"/>
          </a:p>
        </p:txBody>
      </p:sp>
      <p:sp>
        <p:nvSpPr>
          <p:cNvPr id="5" name="Текст 2"/>
          <p:cNvSpPr>
            <a:spLocks noGrp="1"/>
          </p:cNvSpPr>
          <p:nvPr>
            <p:ph type="body" sz="quarter" idx="11"/>
          </p:nvPr>
        </p:nvSpPr>
        <p:spPr>
          <a:xfrm>
            <a:off x="717166" y="1196898"/>
            <a:ext cx="10757669" cy="3492096"/>
          </a:xfrm>
          <a:prstGeom prst="rect">
            <a:avLst/>
          </a:prstGeom>
        </p:spPr>
        <p:txBody>
          <a:bodyPr/>
          <a:lstStyle>
            <a:lvl1pPr>
              <a:lnSpc>
                <a:spcPct val="120000"/>
              </a:lnSpc>
              <a:defRPr sz="1200" b="0" i="0">
                <a:solidFill>
                  <a:schemeClr val="tx1">
                    <a:lumMod val="65000"/>
                    <a:lumOff val="35000"/>
                  </a:schemeClr>
                </a:solidFill>
                <a:latin typeface="Chevin Pro Light"/>
                <a:cs typeface="Chevin Pro Light"/>
              </a:defRPr>
            </a:lvl1pPr>
            <a:lvl2pPr>
              <a:lnSpc>
                <a:spcPct val="120000"/>
              </a:lnSpc>
              <a:defRPr sz="1200" b="0" i="0">
                <a:solidFill>
                  <a:schemeClr val="tx1">
                    <a:lumMod val="65000"/>
                    <a:lumOff val="35000"/>
                  </a:schemeClr>
                </a:solidFill>
                <a:latin typeface="Chevin Pro Light"/>
                <a:cs typeface="Chevin Pro Light"/>
              </a:defRPr>
            </a:lvl2pPr>
            <a:lvl3pPr>
              <a:lnSpc>
                <a:spcPct val="120000"/>
              </a:lnSpc>
              <a:defRPr sz="1200" b="0" i="0">
                <a:solidFill>
                  <a:schemeClr val="tx1">
                    <a:lumMod val="65000"/>
                    <a:lumOff val="35000"/>
                  </a:schemeClr>
                </a:solidFill>
                <a:latin typeface="Chevin Pro Light"/>
                <a:cs typeface="Chevin Pro Light"/>
              </a:defRPr>
            </a:lvl3pPr>
            <a:lvl4pPr>
              <a:lnSpc>
                <a:spcPct val="120000"/>
              </a:lnSpc>
              <a:defRPr sz="1200" b="0" i="0">
                <a:solidFill>
                  <a:schemeClr val="tx1">
                    <a:lumMod val="65000"/>
                    <a:lumOff val="35000"/>
                  </a:schemeClr>
                </a:solidFill>
                <a:latin typeface="Chevin Pro Light"/>
                <a:cs typeface="Chevin Pro Light"/>
              </a:defRPr>
            </a:lvl4pPr>
            <a:lvl5pPr>
              <a:lnSpc>
                <a:spcPct val="120000"/>
              </a:lnSpc>
              <a:defRPr sz="1200" b="0" i="0">
                <a:solidFill>
                  <a:schemeClr val="tx1">
                    <a:lumMod val="65000"/>
                    <a:lumOff val="35000"/>
                  </a:schemeClr>
                </a:solidFill>
                <a:latin typeface="Chevin Pro Light"/>
                <a:cs typeface="Chevin Pro Light"/>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p:cNvSpPr>
            <a:spLocks noGrp="1"/>
          </p:cNvSpPr>
          <p:nvPr>
            <p:ph type="sldNum" sz="quarter" idx="4"/>
          </p:nvPr>
        </p:nvSpPr>
        <p:spPr>
          <a:xfrm>
            <a:off x="10631539" y="6384924"/>
            <a:ext cx="828708" cy="365125"/>
          </a:xfrm>
          <a:prstGeom prst="rect">
            <a:avLst/>
          </a:prstGeom>
        </p:spPr>
        <p:txBody>
          <a:bodyPr/>
          <a:lstStyle>
            <a:lvl1pPr algn="r">
              <a:defRPr sz="1200">
                <a:solidFill>
                  <a:schemeClr val="bg1"/>
                </a:solidFill>
                <a:latin typeface="Chevin Pro Light" pitchFamily="34" charset="0"/>
              </a:defRPr>
            </a:lvl1pPr>
          </a:lstStyle>
          <a:p>
            <a:fld id="{E8BBD06A-759F-43F0-9FDD-30D8801384DF}" type="slidenum">
              <a:rPr lang="ru-RU" smtClean="0"/>
              <a:pPr/>
              <a:t>‹Nº›</a:t>
            </a:fld>
            <a:endParaRPr lang="ru-RU" dirty="0"/>
          </a:p>
        </p:txBody>
      </p:sp>
    </p:spTree>
    <p:extLst>
      <p:ext uri="{BB962C8B-B14F-4D97-AF65-F5344CB8AC3E}">
        <p14:creationId xmlns:p14="http://schemas.microsoft.com/office/powerpoint/2010/main" val="2341623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1002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7FE509-5111-4060-89F3-45196244A9E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1037708B-545E-4E84-951B-79BA2A4931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3169BFCA-623D-4648-BE31-BB344073765E}"/>
              </a:ext>
            </a:extLst>
          </p:cNvPr>
          <p:cNvSpPr>
            <a:spLocks noGrp="1"/>
          </p:cNvSpPr>
          <p:nvPr>
            <p:ph type="dt" sz="half" idx="10"/>
          </p:nvPr>
        </p:nvSpPr>
        <p:spPr/>
        <p:txBody>
          <a:bodyPr/>
          <a:lstStyle/>
          <a:p>
            <a:fld id="{69EEFA49-C523-45F2-8E69-FDFBF4F6CE64}" type="datetimeFigureOut">
              <a:rPr lang="es-ES" smtClean="0"/>
              <a:t>3/9/20</a:t>
            </a:fld>
            <a:endParaRPr lang="es-ES"/>
          </a:p>
        </p:txBody>
      </p:sp>
      <p:sp>
        <p:nvSpPr>
          <p:cNvPr id="5" name="Marcador de pie de página 4">
            <a:extLst>
              <a:ext uri="{FF2B5EF4-FFF2-40B4-BE49-F238E27FC236}">
                <a16:creationId xmlns:a16="http://schemas.microsoft.com/office/drawing/2014/main" id="{A556D91B-16ED-4419-9442-7F7A2E29213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7228F6D-9A69-40A5-A7F5-7D7275534280}"/>
              </a:ext>
            </a:extLst>
          </p:cNvPr>
          <p:cNvSpPr>
            <a:spLocks noGrp="1"/>
          </p:cNvSpPr>
          <p:nvPr>
            <p:ph type="sldNum" sz="quarter" idx="12"/>
          </p:nvPr>
        </p:nvSpPr>
        <p:spPr/>
        <p:txBody>
          <a:bodyPr/>
          <a:lstStyle/>
          <a:p>
            <a:fld id="{FE3BCD07-55E6-4EE7-B1F7-D06AEEB9E6D1}" type="slidenum">
              <a:rPr lang="es-ES" smtClean="0"/>
              <a:t>‹Nº›</a:t>
            </a:fld>
            <a:endParaRPr lang="es-ES"/>
          </a:p>
        </p:txBody>
      </p:sp>
    </p:spTree>
    <p:extLst>
      <p:ext uri="{BB962C8B-B14F-4D97-AF65-F5344CB8AC3E}">
        <p14:creationId xmlns:p14="http://schemas.microsoft.com/office/powerpoint/2010/main" val="1290393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40">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3" name="Номер слайда 5"/>
          <p:cNvSpPr>
            <a:spLocks noGrp="1"/>
          </p:cNvSpPr>
          <p:nvPr>
            <p:ph type="sldNum" sz="quarter" idx="4"/>
          </p:nvPr>
        </p:nvSpPr>
        <p:spPr>
          <a:xfrm>
            <a:off x="8643008" y="6356352"/>
            <a:ext cx="2844800" cy="365125"/>
          </a:xfrm>
          <a:prstGeom prst="rect">
            <a:avLst/>
          </a:prstGeom>
        </p:spPr>
        <p:txBody>
          <a:bodyPr/>
          <a:lstStyle>
            <a:lvl1pPr algn="r">
              <a:defRPr sz="1200">
                <a:solidFill>
                  <a:srgbClr val="7F7F7F"/>
                </a:solidFill>
                <a:latin typeface="Chevin Pro Light" pitchFamily="34" charset="0"/>
              </a:defRPr>
            </a:lvl1pPr>
          </a:lstStyle>
          <a:p>
            <a:r>
              <a:rPr lang="en-US" dirty="0">
                <a:solidFill>
                  <a:schemeClr val="bg1">
                    <a:lumMod val="75000"/>
                  </a:schemeClr>
                </a:solidFill>
              </a:rPr>
              <a:t>Your company   I   </a:t>
            </a:r>
            <a:fld id="{E8BBD06A-759F-43F0-9FDD-30D8801384DF}" type="slidenum">
              <a:rPr lang="ru-RU" smtClean="0"/>
              <a:pPr/>
              <a:t>‹Nº›</a:t>
            </a:fld>
            <a:endParaRPr lang="ru-RU" dirty="0"/>
          </a:p>
        </p:txBody>
      </p:sp>
    </p:spTree>
    <p:extLst>
      <p:ext uri="{BB962C8B-B14F-4D97-AF65-F5344CB8AC3E}">
        <p14:creationId xmlns:p14="http://schemas.microsoft.com/office/powerpoint/2010/main" val="40095575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ctr" defTabSz="1219017" rtl="0" eaLnBrk="1" latinLnBrk="0" hangingPunct="1">
        <a:spcBef>
          <a:spcPct val="0"/>
        </a:spcBef>
        <a:buNone/>
        <a:defRPr sz="5849" kern="1200">
          <a:solidFill>
            <a:schemeClr val="tx1"/>
          </a:solidFill>
          <a:latin typeface="+mj-lt"/>
          <a:ea typeface="+mj-ea"/>
          <a:cs typeface="+mj-cs"/>
        </a:defRPr>
      </a:lvl1pPr>
    </p:titleStyle>
    <p:bodyStyle>
      <a:lvl1pPr marL="457132" indent="-457132" algn="l" defTabSz="1219017" rtl="0" eaLnBrk="1" latinLnBrk="0" hangingPunct="1">
        <a:spcBef>
          <a:spcPct val="20000"/>
        </a:spcBef>
        <a:buFont typeface="Arial" pitchFamily="34" charset="0"/>
        <a:buChar char="•"/>
        <a:defRPr sz="4249" kern="1200">
          <a:solidFill>
            <a:schemeClr val="tx1"/>
          </a:solidFill>
          <a:latin typeface="+mn-lt"/>
          <a:ea typeface="+mn-ea"/>
          <a:cs typeface="+mn-cs"/>
        </a:defRPr>
      </a:lvl1pPr>
      <a:lvl2pPr marL="990451" indent="-380943" algn="l" defTabSz="1219017" rtl="0" eaLnBrk="1" latinLnBrk="0" hangingPunct="1">
        <a:spcBef>
          <a:spcPct val="20000"/>
        </a:spcBef>
        <a:buFont typeface="Arial"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9pPr>
    </p:bodyStyle>
    <p:otherStyle>
      <a:defPPr>
        <a:defRPr lang="ru-RU"/>
      </a:defPPr>
      <a:lvl1pPr marL="0" algn="l" defTabSz="1219017" rtl="0" eaLnBrk="1" latinLnBrk="0" hangingPunct="1">
        <a:defRPr sz="2400" kern="1200">
          <a:solidFill>
            <a:schemeClr val="tx1"/>
          </a:solidFill>
          <a:latin typeface="+mn-lt"/>
          <a:ea typeface="+mn-ea"/>
          <a:cs typeface="+mn-cs"/>
        </a:defRPr>
      </a:lvl1pPr>
      <a:lvl2pPr marL="609509" algn="l" defTabSz="1219017" rtl="0" eaLnBrk="1" latinLnBrk="0" hangingPunct="1">
        <a:defRPr sz="2400" kern="1200">
          <a:solidFill>
            <a:schemeClr val="tx1"/>
          </a:solidFill>
          <a:latin typeface="+mn-lt"/>
          <a:ea typeface="+mn-ea"/>
          <a:cs typeface="+mn-cs"/>
        </a:defRPr>
      </a:lvl2pPr>
      <a:lvl3pPr marL="1219017" algn="l" defTabSz="1219017" rtl="0" eaLnBrk="1" latinLnBrk="0" hangingPunct="1">
        <a:defRPr sz="2400" kern="1200">
          <a:solidFill>
            <a:schemeClr val="tx1"/>
          </a:solidFill>
          <a:latin typeface="+mn-lt"/>
          <a:ea typeface="+mn-ea"/>
          <a:cs typeface="+mn-cs"/>
        </a:defRPr>
      </a:lvl3pPr>
      <a:lvl4pPr marL="1828526" algn="l" defTabSz="1219017" rtl="0" eaLnBrk="1" latinLnBrk="0" hangingPunct="1">
        <a:defRPr sz="2400" kern="1200">
          <a:solidFill>
            <a:schemeClr val="tx1"/>
          </a:solidFill>
          <a:latin typeface="+mn-lt"/>
          <a:ea typeface="+mn-ea"/>
          <a:cs typeface="+mn-cs"/>
        </a:defRPr>
      </a:lvl4pPr>
      <a:lvl5pPr marL="2438034" algn="l" defTabSz="1219017" rtl="0" eaLnBrk="1" latinLnBrk="0" hangingPunct="1">
        <a:defRPr sz="2400" kern="1200">
          <a:solidFill>
            <a:schemeClr val="tx1"/>
          </a:solidFill>
          <a:latin typeface="+mn-lt"/>
          <a:ea typeface="+mn-ea"/>
          <a:cs typeface="+mn-cs"/>
        </a:defRPr>
      </a:lvl5pPr>
      <a:lvl6pPr marL="3047543" algn="l" defTabSz="1219017" rtl="0" eaLnBrk="1" latinLnBrk="0" hangingPunct="1">
        <a:defRPr sz="2400" kern="1200">
          <a:solidFill>
            <a:schemeClr val="tx1"/>
          </a:solidFill>
          <a:latin typeface="+mn-lt"/>
          <a:ea typeface="+mn-ea"/>
          <a:cs typeface="+mn-cs"/>
        </a:defRPr>
      </a:lvl6pPr>
      <a:lvl7pPr marL="3657051" algn="l" defTabSz="1219017" rtl="0" eaLnBrk="1" latinLnBrk="0" hangingPunct="1">
        <a:defRPr sz="2400" kern="1200">
          <a:solidFill>
            <a:schemeClr val="tx1"/>
          </a:solidFill>
          <a:latin typeface="+mn-lt"/>
          <a:ea typeface="+mn-ea"/>
          <a:cs typeface="+mn-cs"/>
        </a:defRPr>
      </a:lvl7pPr>
      <a:lvl8pPr marL="4266560" algn="l" defTabSz="1219017" rtl="0" eaLnBrk="1" latinLnBrk="0" hangingPunct="1">
        <a:defRPr sz="2400" kern="1200">
          <a:solidFill>
            <a:schemeClr val="tx1"/>
          </a:solidFill>
          <a:latin typeface="+mn-lt"/>
          <a:ea typeface="+mn-ea"/>
          <a:cs typeface="+mn-cs"/>
        </a:defRPr>
      </a:lvl8pPr>
      <a:lvl9pPr marL="4876069" algn="l" defTabSz="121901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9.svg"/><Relationship Id="rId18" Type="http://schemas.openxmlformats.org/officeDocument/2006/relationships/image" Target="../media/image13.svg"/><Relationship Id="rId26" Type="http://schemas.openxmlformats.org/officeDocument/2006/relationships/slide" Target="slide13.xml"/><Relationship Id="rId3" Type="http://schemas.openxmlformats.org/officeDocument/2006/relationships/slide" Target="slide6.xml"/><Relationship Id="rId21" Type="http://schemas.openxmlformats.org/officeDocument/2006/relationships/slide" Target="slide10.xml"/><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image" Target="../media/image12.png"/><Relationship Id="rId25" Type="http://schemas.openxmlformats.org/officeDocument/2006/relationships/slide" Target="slide12.xml"/><Relationship Id="rId2" Type="http://schemas.openxmlformats.org/officeDocument/2006/relationships/image" Target="../media/image1.png"/><Relationship Id="rId16" Type="http://schemas.openxmlformats.org/officeDocument/2006/relationships/slide" Target="slide4.xml"/><Relationship Id="rId20" Type="http://schemas.openxmlformats.org/officeDocument/2006/relationships/slide" Target="slide7.xml"/><Relationship Id="rId1" Type="http://schemas.openxmlformats.org/officeDocument/2006/relationships/slideLayout" Target="../slideLayouts/slideLayout3.xml"/><Relationship Id="rId6" Type="http://schemas.openxmlformats.org/officeDocument/2006/relationships/slide" Target="slide2.xml"/><Relationship Id="rId11" Type="http://schemas.openxmlformats.org/officeDocument/2006/relationships/slide" Target="slide3.xml"/><Relationship Id="rId24" Type="http://schemas.openxmlformats.org/officeDocument/2006/relationships/image" Target="../media/image16.svg"/><Relationship Id="rId5" Type="http://schemas.openxmlformats.org/officeDocument/2006/relationships/image" Target="../media/image3.svg"/><Relationship Id="rId15" Type="http://schemas.openxmlformats.org/officeDocument/2006/relationships/image" Target="../media/image11.svg"/><Relationship Id="rId23" Type="http://schemas.openxmlformats.org/officeDocument/2006/relationships/image" Target="../media/image15.png"/><Relationship Id="rId28" Type="http://schemas.openxmlformats.org/officeDocument/2006/relationships/slide" Target="slide11.xml"/><Relationship Id="rId10" Type="http://schemas.openxmlformats.org/officeDocument/2006/relationships/image" Target="../media/image7.svg"/><Relationship Id="rId19" Type="http://schemas.openxmlformats.org/officeDocument/2006/relationships/image" Target="../media/image14.sv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0.png"/><Relationship Id="rId22" Type="http://schemas.openxmlformats.org/officeDocument/2006/relationships/slide" Target="slide8.xml"/><Relationship Id="rId27" Type="http://schemas.openxmlformats.org/officeDocument/2006/relationships/image" Target="../media/image17.svg"/></Relationships>
</file>

<file path=ppt/slides/_rels/slide1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tiff"/></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74955" y="282372"/>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1669410" y="310640"/>
            <a:ext cx="8103742"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defTabSz="1219017">
              <a:buClr>
                <a:srgbClr val="E20613"/>
              </a:buClr>
              <a:buSzPct val="250000"/>
              <a:buNone/>
              <a:defRPr/>
            </a:pPr>
            <a:r>
              <a:rPr lang="es-ES" sz="2000" b="1" dirty="0">
                <a:solidFill>
                  <a:srgbClr val="FFFFFF"/>
                </a:solidFill>
              </a:rPr>
              <a:t>DISEÑO DE PLATAFORMAS DE INFORMACIÓN</a:t>
            </a: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6" y="984332"/>
            <a:ext cx="4537484" cy="276999"/>
          </a:xfrm>
          <a:prstGeom prst="rect">
            <a:avLst/>
          </a:prstGeom>
        </p:spPr>
        <p:txBody>
          <a:bodyPr wrap="square">
            <a:spAutoFit/>
          </a:bodyPr>
          <a:lstStyle/>
          <a:p>
            <a:pPr lvl="0" defTabSz="1219017"/>
            <a:r>
              <a:rPr lang="es-ES" sz="1200" b="1" kern="0" dirty="0">
                <a:solidFill>
                  <a:schemeClr val="accent1"/>
                </a:solidFill>
              </a:rPr>
              <a:t>ANTECEDENTES</a:t>
            </a:r>
            <a:endParaRPr kumimoji="0" lang="es-ES" sz="1200" b="1" i="0" u="none" strike="noStrike" kern="0" cap="none" spc="0" normalizeH="0" baseline="0" noProof="0" dirty="0">
              <a:ln>
                <a:noFill/>
              </a:ln>
              <a:solidFill>
                <a:schemeClr val="accent1"/>
              </a:solidFill>
              <a:effectLst/>
              <a:uLnTx/>
              <a:uFillTx/>
            </a:endParaRPr>
          </a:p>
        </p:txBody>
      </p:sp>
      <p:sp>
        <p:nvSpPr>
          <p:cNvPr id="147" name="TextBox 139">
            <a:extLst>
              <a:ext uri="{FF2B5EF4-FFF2-40B4-BE49-F238E27FC236}">
                <a16:creationId xmlns:a16="http://schemas.microsoft.com/office/drawing/2014/main" id="{937069AA-1202-498E-B1D1-577C31744471}"/>
              </a:ext>
            </a:extLst>
          </p:cNvPr>
          <p:cNvSpPr txBox="1"/>
          <p:nvPr/>
        </p:nvSpPr>
        <p:spPr>
          <a:xfrm>
            <a:off x="1558516" y="1295864"/>
            <a:ext cx="2870869" cy="4823500"/>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En concordancia con el cronograma de desarrollo de Data Intelligence es momento de estructurar los productos y sus servicios asociados (Plataformas) para distintas áreas temáticas.</a:t>
            </a:r>
          </a:p>
          <a:p>
            <a:pPr defTabSz="1219017">
              <a:spcBef>
                <a:spcPts val="601"/>
              </a:spcBef>
              <a:spcAft>
                <a:spcPts val="601"/>
              </a:spcAft>
            </a:pPr>
            <a:r>
              <a:rPr lang="es-ES" sz="1067" dirty="0">
                <a:solidFill>
                  <a:srgbClr val="575756"/>
                </a:solidFill>
                <a:latin typeface="Chevin Pro DemiBold"/>
              </a:rPr>
              <a:t>Las plataformas SNICC y DATACOVID nos han ayudado a dimensionar el trabajo que se requiere para la construcción de una plataforma específica. También nos ha dado luces acerca de la dificultad de obtener, gestionar y actualizar los datos existentes.</a:t>
            </a:r>
          </a:p>
          <a:p>
            <a:pPr defTabSz="1219017">
              <a:spcBef>
                <a:spcPts val="601"/>
              </a:spcBef>
              <a:spcAft>
                <a:spcPts val="601"/>
              </a:spcAft>
            </a:pPr>
            <a:r>
              <a:rPr lang="es-ES" sz="1067" dirty="0">
                <a:solidFill>
                  <a:srgbClr val="575756"/>
                </a:solidFill>
                <a:latin typeface="Chevin Pro DemiBold"/>
              </a:rPr>
              <a:t>Por otra parte, el proceso de búsqueda, sistematización y registro de fuentes de información, definición de variables y vinculación de datos ha logrado generar una experiencia relevante en relación a: dónde, cómo, cuándo y qué datos están disponibles y en qué condiciones.</a:t>
            </a:r>
          </a:p>
          <a:p>
            <a:pPr defTabSz="1219017">
              <a:spcBef>
                <a:spcPts val="601"/>
              </a:spcBef>
              <a:spcAft>
                <a:spcPts val="601"/>
              </a:spcAft>
            </a:pPr>
            <a:r>
              <a:rPr lang="es-ES" sz="1067" dirty="0">
                <a:solidFill>
                  <a:srgbClr val="575756"/>
                </a:solidFill>
                <a:latin typeface="Chevin Pro DemiBold"/>
              </a:rPr>
              <a:t>Con la breve, pero substancial experiencia recogida en los primeros 7 meses del 2020, intentaremos subir un peldaño más para cumplir con los objetivos de DATA INTELIGENCE. Se trata ahora de pensar y diseñar productos destinados dar solución a problemas y a satisfacer demandas que se han podido visualizar en este tiempo de trabajo.</a:t>
            </a:r>
          </a:p>
        </p:txBody>
      </p:sp>
      <p:sp>
        <p:nvSpPr>
          <p:cNvPr id="3" name="Rectángulo 2">
            <a:extLst>
              <a:ext uri="{FF2B5EF4-FFF2-40B4-BE49-F238E27FC236}">
                <a16:creationId xmlns:a16="http://schemas.microsoft.com/office/drawing/2014/main" id="{A630F5D0-3788-451B-9D55-899F07FF1DAD}"/>
              </a:ext>
            </a:extLst>
          </p:cNvPr>
          <p:cNvSpPr/>
          <p:nvPr/>
        </p:nvSpPr>
        <p:spPr>
          <a:xfrm>
            <a:off x="4725373" y="984332"/>
            <a:ext cx="1544642" cy="276999"/>
          </a:xfrm>
          <a:prstGeom prst="rect">
            <a:avLst/>
          </a:prstGeom>
        </p:spPr>
        <p:txBody>
          <a:bodyPr wrap="square">
            <a:spAutoFit/>
          </a:bodyPr>
          <a:lstStyle/>
          <a:p>
            <a:pPr lvl="0" defTabSz="1219017">
              <a:defRPr/>
            </a:pPr>
            <a:r>
              <a:rPr lang="es-ES" sz="1200" b="1" kern="0" dirty="0">
                <a:solidFill>
                  <a:schemeClr val="accent1"/>
                </a:solidFill>
              </a:rPr>
              <a:t>OBJETIVO</a:t>
            </a:r>
            <a:endParaRPr kumimoji="0" lang="es-ES" sz="1200" b="1" i="0" u="none" strike="noStrike" kern="0" cap="none" spc="0" normalizeH="0" baseline="0" noProof="0" dirty="0">
              <a:ln>
                <a:noFill/>
              </a:ln>
              <a:solidFill>
                <a:schemeClr val="accent1"/>
              </a:solidFill>
              <a:effectLst/>
              <a:uLnTx/>
              <a:uFillTx/>
            </a:endParaRPr>
          </a:p>
        </p:txBody>
      </p:sp>
      <p:graphicFrame>
        <p:nvGraphicFramePr>
          <p:cNvPr id="5" name="Tabla 2">
            <a:extLst>
              <a:ext uri="{FF2B5EF4-FFF2-40B4-BE49-F238E27FC236}">
                <a16:creationId xmlns:a16="http://schemas.microsoft.com/office/drawing/2014/main" id="{BD2B4929-C016-47BD-89F8-12B08AD99113}"/>
              </a:ext>
            </a:extLst>
          </p:cNvPr>
          <p:cNvGraphicFramePr>
            <a:graphicFrameLocks noGrp="1"/>
          </p:cNvGraphicFramePr>
          <p:nvPr>
            <p:extLst>
              <p:ext uri="{D42A27DB-BD31-4B8C-83A1-F6EECF244321}">
                <p14:modId xmlns:p14="http://schemas.microsoft.com/office/powerpoint/2010/main" val="338710225"/>
              </p:ext>
            </p:extLst>
          </p:nvPr>
        </p:nvGraphicFramePr>
        <p:xfrm>
          <a:off x="8214018" y="1261331"/>
          <a:ext cx="3078759" cy="4140003"/>
        </p:xfrm>
        <a:graphic>
          <a:graphicData uri="http://schemas.openxmlformats.org/drawingml/2006/table">
            <a:tbl>
              <a:tblPr firstRow="1" bandRow="1">
                <a:tableStyleId>{5C22544A-7EE6-4342-B048-85BDC9FD1C3A}</a:tableStyleId>
              </a:tblPr>
              <a:tblGrid>
                <a:gridCol w="798790">
                  <a:extLst>
                    <a:ext uri="{9D8B030D-6E8A-4147-A177-3AD203B41FA5}">
                      <a16:colId xmlns:a16="http://schemas.microsoft.com/office/drawing/2014/main" val="1925803471"/>
                    </a:ext>
                  </a:extLst>
                </a:gridCol>
                <a:gridCol w="1439014">
                  <a:extLst>
                    <a:ext uri="{9D8B030D-6E8A-4147-A177-3AD203B41FA5}">
                      <a16:colId xmlns:a16="http://schemas.microsoft.com/office/drawing/2014/main" val="4209277347"/>
                    </a:ext>
                  </a:extLst>
                </a:gridCol>
                <a:gridCol w="840955">
                  <a:extLst>
                    <a:ext uri="{9D8B030D-6E8A-4147-A177-3AD203B41FA5}">
                      <a16:colId xmlns:a16="http://schemas.microsoft.com/office/drawing/2014/main" val="717859385"/>
                    </a:ext>
                  </a:extLst>
                </a:gridCol>
              </a:tblGrid>
              <a:tr h="383117">
                <a:tc>
                  <a:txBody>
                    <a:bodyPr/>
                    <a:lstStyle/>
                    <a:p>
                      <a:pPr algn="ctr"/>
                      <a:r>
                        <a:rPr lang="es-ES" sz="1100" dirty="0"/>
                        <a:t>PASOS</a:t>
                      </a:r>
                    </a:p>
                  </a:txBody>
                  <a:tcPr anchor="ctr">
                    <a:solidFill>
                      <a:schemeClr val="accent2">
                        <a:lumMod val="50000"/>
                      </a:schemeClr>
                    </a:solidFill>
                  </a:tcPr>
                </a:tc>
                <a:tc>
                  <a:txBody>
                    <a:bodyPr/>
                    <a:lstStyle/>
                    <a:p>
                      <a:pPr algn="l"/>
                      <a:r>
                        <a:rPr lang="es-ES" sz="1100" dirty="0"/>
                        <a:t>TAREAS </a:t>
                      </a:r>
                    </a:p>
                  </a:txBody>
                  <a:tcPr anchor="ctr">
                    <a:solidFill>
                      <a:srgbClr val="0E394E"/>
                    </a:solidFill>
                  </a:tcPr>
                </a:tc>
                <a:tc>
                  <a:txBody>
                    <a:bodyPr/>
                    <a:lstStyle/>
                    <a:p>
                      <a:pPr algn="ctr"/>
                      <a:r>
                        <a:rPr lang="es-ES" sz="1100" dirty="0"/>
                        <a:t>CHECKLIST</a:t>
                      </a:r>
                    </a:p>
                  </a:txBody>
                  <a:tcPr>
                    <a:solidFill>
                      <a:schemeClr val="accent2"/>
                    </a:solidFill>
                  </a:tcPr>
                </a:tc>
                <a:extLst>
                  <a:ext uri="{0D108BD9-81ED-4DB2-BD59-A6C34878D82A}">
                    <a16:rowId xmlns:a16="http://schemas.microsoft.com/office/drawing/2014/main" val="3633972298"/>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1</a:t>
                      </a:r>
                    </a:p>
                  </a:txBody>
                  <a:tcPr marL="45720" marR="45720" anchor="ctr">
                    <a:solidFill>
                      <a:schemeClr val="accent2">
                        <a:lumMod val="50000"/>
                      </a:schemeClr>
                    </a:solidFill>
                  </a:tcPr>
                </a:tc>
                <a:tc>
                  <a:txBody>
                    <a:bodyPr/>
                    <a:lstStyle/>
                    <a:p>
                      <a:pPr marL="0" algn="l" defTabSz="1219017" rtl="0" eaLnBrk="1" fontAlgn="ctr" latinLnBrk="0" hangingPunct="1"/>
                      <a:r>
                        <a:rPr lang="es-ES" sz="900" b="0" i="0" u="none" strike="noStrike" kern="1200" dirty="0">
                          <a:solidFill>
                            <a:schemeClr val="bg1"/>
                          </a:solidFill>
                          <a:effectLst/>
                          <a:latin typeface="Calibri" panose="020F0502020204030204" pitchFamily="34" charset="0"/>
                          <a:ea typeface="+mn-ea"/>
                          <a:cs typeface="+mn-cs"/>
                        </a:rPr>
                        <a:t>Contexto</a:t>
                      </a:r>
                    </a:p>
                  </a:txBody>
                  <a:tcPr anchor="ctr">
                    <a:solidFill>
                      <a:srgbClr val="000000"/>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3965232244"/>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2</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Breve Descripción</a:t>
                      </a:r>
                    </a:p>
                  </a:txBody>
                  <a:tcPr anchor="ctr">
                    <a:solidFill>
                      <a:srgbClr val="0E394E"/>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2044707719"/>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3</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Público Objetivo</a:t>
                      </a:r>
                    </a:p>
                  </a:txBody>
                  <a:tcPr anchor="ctr">
                    <a:solidFill>
                      <a:srgbClr val="14506E"/>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3190576896"/>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4</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Países Prioritarios</a:t>
                      </a:r>
                    </a:p>
                  </a:txBody>
                  <a:tcPr anchor="ctr">
                    <a:solidFill>
                      <a:srgbClr val="1A6A92"/>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3548585519"/>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5</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Contexto Competitivo</a:t>
                      </a:r>
                    </a:p>
                  </a:txBody>
                  <a:tcPr anchor="ctr">
                    <a:solidFill>
                      <a:srgbClr val="269AD4"/>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3850010357"/>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6</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Oportunidades</a:t>
                      </a:r>
                    </a:p>
                  </a:txBody>
                  <a:tcPr anchor="ctr">
                    <a:solidFill>
                      <a:srgbClr val="269AD4"/>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993332774"/>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7</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Caracterización del Sitio</a:t>
                      </a:r>
                    </a:p>
                  </a:txBody>
                  <a:tcPr anchor="ctr">
                    <a:solidFill>
                      <a:srgbClr val="5CB5E2"/>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1233047202"/>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8</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Estructura del Sitio</a:t>
                      </a:r>
                    </a:p>
                  </a:txBody>
                  <a:tcPr anchor="ctr">
                    <a:solidFill>
                      <a:srgbClr val="269AD4"/>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1808640980"/>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9</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Caracterización Visual</a:t>
                      </a:r>
                    </a:p>
                  </a:txBody>
                  <a:tcPr anchor="ctr">
                    <a:solidFill>
                      <a:srgbClr val="269AD4"/>
                    </a:solidFill>
                  </a:tcPr>
                </a:tc>
                <a:tc>
                  <a:txBody>
                    <a:bodyPr/>
                    <a:lstStyle/>
                    <a:p>
                      <a:pPr algn="ctr"/>
                      <a:r>
                        <a:rPr lang="es-ES" sz="900" b="1" dirty="0">
                          <a:solidFill>
                            <a:srgbClr val="FF0000"/>
                          </a:solidFill>
                        </a:rPr>
                        <a:t>x</a:t>
                      </a:r>
                    </a:p>
                  </a:txBody>
                  <a:tcPr anchor="ctr">
                    <a:solidFill>
                      <a:schemeClr val="accent2">
                        <a:lumMod val="60000"/>
                        <a:lumOff val="40000"/>
                      </a:schemeClr>
                    </a:solidFill>
                  </a:tcPr>
                </a:tc>
                <a:extLst>
                  <a:ext uri="{0D108BD9-81ED-4DB2-BD59-A6C34878D82A}">
                    <a16:rowId xmlns:a16="http://schemas.microsoft.com/office/drawing/2014/main" val="3730017987"/>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10</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Fuentes de Información</a:t>
                      </a:r>
                    </a:p>
                  </a:txBody>
                  <a:tcPr anchor="ctr">
                    <a:solidFill>
                      <a:srgbClr val="2081B2"/>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3912305285"/>
                  </a:ext>
                </a:extLst>
              </a:tr>
              <a:tr h="268349">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Calibri"/>
                          <a:ea typeface="+mn-ea"/>
                          <a:cs typeface="+mn-cs"/>
                        </a:rPr>
                        <a:t>Paso 11</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Variables (10-20)</a:t>
                      </a:r>
                    </a:p>
                  </a:txBody>
                  <a:tcPr anchor="ctr">
                    <a:solidFill>
                      <a:srgbClr val="1A6A92"/>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3562778745"/>
                  </a:ext>
                </a:extLst>
              </a:tr>
              <a:tr h="268349">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Calibri"/>
                          <a:ea typeface="+mn-ea"/>
                          <a:cs typeface="+mn-cs"/>
                        </a:rPr>
                        <a:t>Paso 12</a:t>
                      </a:r>
                    </a:p>
                  </a:txBody>
                  <a:tcPr marL="45720" marR="45720" anchor="ctr">
                    <a:solidFill>
                      <a:schemeClr val="accent2">
                        <a:lumMod val="50000"/>
                      </a:schemeClr>
                    </a:solidFill>
                  </a:tcPr>
                </a:tc>
                <a:tc>
                  <a:txBody>
                    <a:bodyPr/>
                    <a:lstStyle/>
                    <a:p>
                      <a:pPr algn="l" fontAlgn="ctr"/>
                      <a:r>
                        <a:rPr lang="es-ES" sz="900" b="0" i="0" u="none" strike="noStrike">
                          <a:solidFill>
                            <a:schemeClr val="bg1"/>
                          </a:solidFill>
                          <a:effectLst/>
                          <a:latin typeface="Calibri" panose="020F0502020204030204" pitchFamily="34" charset="0"/>
                        </a:rPr>
                        <a:t>Interacción de Variables</a:t>
                      </a:r>
                      <a:endParaRPr lang="es-ES" sz="900" b="0" i="0" u="none" strike="noStrike" dirty="0">
                        <a:solidFill>
                          <a:schemeClr val="bg1"/>
                        </a:solidFill>
                        <a:effectLst/>
                        <a:latin typeface="Calibri" panose="020F0502020204030204" pitchFamily="34" charset="0"/>
                      </a:endParaRPr>
                    </a:p>
                  </a:txBody>
                  <a:tcPr anchor="ctr">
                    <a:solidFill>
                      <a:srgbClr val="14506E"/>
                    </a:solidFill>
                  </a:tcPr>
                </a:tc>
                <a:tc>
                  <a:txBody>
                    <a:bodyPr/>
                    <a:lstStyle/>
                    <a:p>
                      <a:pPr algn="ctr"/>
                      <a:r>
                        <a:rPr lang="es-ES" sz="900" b="1" dirty="0">
                          <a:solidFill>
                            <a:srgbClr val="FF0000"/>
                          </a:solidFill>
                        </a:rPr>
                        <a:t>x</a:t>
                      </a:r>
                    </a:p>
                  </a:txBody>
                  <a:tcPr anchor="ctr">
                    <a:solidFill>
                      <a:schemeClr val="accent2">
                        <a:lumMod val="60000"/>
                        <a:lumOff val="40000"/>
                      </a:schemeClr>
                    </a:solidFill>
                  </a:tcPr>
                </a:tc>
                <a:extLst>
                  <a:ext uri="{0D108BD9-81ED-4DB2-BD59-A6C34878D82A}">
                    <a16:rowId xmlns:a16="http://schemas.microsoft.com/office/drawing/2014/main" val="1368164592"/>
                  </a:ext>
                </a:extLst>
              </a:tr>
              <a:tr h="268349">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Calibri"/>
                          <a:ea typeface="+mn-ea"/>
                          <a:cs typeface="+mn-cs"/>
                        </a:rPr>
                        <a:t>Paso 13</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Datos</a:t>
                      </a:r>
                    </a:p>
                  </a:txBody>
                  <a:tcPr anchor="ctr">
                    <a:solidFill>
                      <a:srgbClr val="0E394E"/>
                    </a:solidFill>
                  </a:tcPr>
                </a:tc>
                <a:tc>
                  <a:txBody>
                    <a:bodyPr/>
                    <a:lstStyle/>
                    <a:p>
                      <a:pPr algn="ctr"/>
                      <a:r>
                        <a:rPr lang="es-ES" sz="900" b="1" dirty="0">
                          <a:solidFill>
                            <a:srgbClr val="FF0000"/>
                          </a:solidFill>
                        </a:rPr>
                        <a:t>x</a:t>
                      </a:r>
                    </a:p>
                  </a:txBody>
                  <a:tcPr anchor="ctr">
                    <a:solidFill>
                      <a:schemeClr val="accent2">
                        <a:lumMod val="60000"/>
                        <a:lumOff val="40000"/>
                      </a:schemeClr>
                    </a:solidFill>
                  </a:tcPr>
                </a:tc>
                <a:extLst>
                  <a:ext uri="{0D108BD9-81ED-4DB2-BD59-A6C34878D82A}">
                    <a16:rowId xmlns:a16="http://schemas.microsoft.com/office/drawing/2014/main" val="218115700"/>
                  </a:ext>
                </a:extLst>
              </a:tr>
              <a:tr h="268349">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Calibri"/>
                          <a:ea typeface="+mn-ea"/>
                          <a:cs typeface="+mn-cs"/>
                        </a:rPr>
                        <a:t>Paso 14</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Tipo Datos-Actualización</a:t>
                      </a:r>
                    </a:p>
                  </a:txBody>
                  <a:tcPr anchor="ctr">
                    <a:solidFill>
                      <a:schemeClr val="bg2">
                        <a:lumMod val="10000"/>
                      </a:schemeClr>
                    </a:solidFill>
                  </a:tcPr>
                </a:tc>
                <a:tc>
                  <a:txBody>
                    <a:bodyPr/>
                    <a:lstStyle/>
                    <a:p>
                      <a:pPr algn="ctr"/>
                      <a:r>
                        <a:rPr lang="es-ES" sz="900" b="1" dirty="0">
                          <a:solidFill>
                            <a:srgbClr val="FF0000"/>
                          </a:solidFill>
                        </a:rPr>
                        <a:t>x</a:t>
                      </a:r>
                    </a:p>
                  </a:txBody>
                  <a:tcPr anchor="ctr">
                    <a:solidFill>
                      <a:schemeClr val="accent2">
                        <a:lumMod val="60000"/>
                        <a:lumOff val="40000"/>
                      </a:schemeClr>
                    </a:solidFill>
                  </a:tcPr>
                </a:tc>
                <a:extLst>
                  <a:ext uri="{0D108BD9-81ED-4DB2-BD59-A6C34878D82A}">
                    <a16:rowId xmlns:a16="http://schemas.microsoft.com/office/drawing/2014/main" val="4052222929"/>
                  </a:ext>
                </a:extLst>
              </a:tr>
            </a:tbl>
          </a:graphicData>
        </a:graphic>
      </p:graphicFrame>
      <p:pic>
        <p:nvPicPr>
          <p:cNvPr id="7" name="Imagen 6" descr="Imagen que contiene dibujo&#10;&#10;Descripción generada automáticamente">
            <a:extLst>
              <a:ext uri="{FF2B5EF4-FFF2-40B4-BE49-F238E27FC236}">
                <a16:creationId xmlns:a16="http://schemas.microsoft.com/office/drawing/2014/main" id="{B72F7DB8-7904-4EEE-A9C6-A98120D10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7281" y="268425"/>
            <a:ext cx="2804719" cy="599130"/>
          </a:xfrm>
          <a:prstGeom prst="rect">
            <a:avLst/>
          </a:prstGeom>
        </p:spPr>
      </p:pic>
      <p:sp>
        <p:nvSpPr>
          <p:cNvPr id="8" name="Rectángulo 7">
            <a:extLst>
              <a:ext uri="{FF2B5EF4-FFF2-40B4-BE49-F238E27FC236}">
                <a16:creationId xmlns:a16="http://schemas.microsoft.com/office/drawing/2014/main" id="{5CC30F54-99E5-4831-80E3-E2A3C3ED0E75}"/>
              </a:ext>
            </a:extLst>
          </p:cNvPr>
          <p:cNvSpPr/>
          <p:nvPr/>
        </p:nvSpPr>
        <p:spPr>
          <a:xfrm>
            <a:off x="8214018" y="984332"/>
            <a:ext cx="3078759" cy="276999"/>
          </a:xfrm>
          <a:prstGeom prst="rect">
            <a:avLst/>
          </a:prstGeom>
        </p:spPr>
        <p:txBody>
          <a:bodyPr wrap="square">
            <a:spAutoFit/>
          </a:bodyPr>
          <a:lstStyle/>
          <a:p>
            <a:pPr lvl="0" defTabSz="1219017">
              <a:defRPr/>
            </a:pPr>
            <a:r>
              <a:rPr lang="es-ES" sz="1200" b="1" kern="0" dirty="0">
                <a:solidFill>
                  <a:schemeClr val="accent1"/>
                </a:solidFill>
              </a:rPr>
              <a:t>PASOS PREVISTOS</a:t>
            </a:r>
            <a:endParaRPr kumimoji="0" lang="es-ES" sz="1200" b="1" i="0" u="none" strike="noStrike" kern="0" cap="none" spc="0" normalizeH="0" baseline="0" noProof="0" dirty="0">
              <a:ln>
                <a:noFill/>
              </a:ln>
              <a:solidFill>
                <a:schemeClr val="accent1"/>
              </a:solidFill>
              <a:effectLst/>
              <a:uLnTx/>
              <a:uFillTx/>
            </a:endParaRPr>
          </a:p>
        </p:txBody>
      </p:sp>
      <p:cxnSp>
        <p:nvCxnSpPr>
          <p:cNvPr id="23" name="Straight Connector 136">
            <a:extLst>
              <a:ext uri="{FF2B5EF4-FFF2-40B4-BE49-F238E27FC236}">
                <a16:creationId xmlns:a16="http://schemas.microsoft.com/office/drawing/2014/main" id="{557712CB-6BE3-4853-A024-480394F2D910}"/>
              </a:ext>
            </a:extLst>
          </p:cNvPr>
          <p:cNvCxnSpPr/>
          <p:nvPr/>
        </p:nvCxnSpPr>
        <p:spPr>
          <a:xfrm>
            <a:off x="4653095" y="1395171"/>
            <a:ext cx="0" cy="4572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Gráfico 10" descr="Círculo con flecha a la izquierda">
            <a:hlinkClick r:id="rId3" action="ppaction://hlinksldjump"/>
            <a:extLst>
              <a:ext uri="{FF2B5EF4-FFF2-40B4-BE49-F238E27FC236}">
                <a16:creationId xmlns:a16="http://schemas.microsoft.com/office/drawing/2014/main" id="{84ECD024-0F66-4C58-B7EC-A18E8AB884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20690" y="3245945"/>
            <a:ext cx="288000" cy="288000"/>
          </a:xfrm>
          <a:prstGeom prst="rect">
            <a:avLst/>
          </a:prstGeom>
        </p:spPr>
      </p:pic>
      <p:sp>
        <p:nvSpPr>
          <p:cNvPr id="12" name="TextBox 139">
            <a:extLst>
              <a:ext uri="{FF2B5EF4-FFF2-40B4-BE49-F238E27FC236}">
                <a16:creationId xmlns:a16="http://schemas.microsoft.com/office/drawing/2014/main" id="{28A72BDD-FFDB-4EFC-87FA-597EE0239B6E}"/>
              </a:ext>
            </a:extLst>
          </p:cNvPr>
          <p:cNvSpPr txBox="1"/>
          <p:nvPr/>
        </p:nvSpPr>
        <p:spPr>
          <a:xfrm>
            <a:off x="4725373" y="1301222"/>
            <a:ext cx="2870869" cy="1077603"/>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El objetivo de este ejercicio es básicamente sentar las bases del diseño, evaluación y eventual desarrollo de plataformas y/o sistemas y/o </a:t>
            </a:r>
            <a:r>
              <a:rPr lang="es-ES" sz="1067" dirty="0" err="1">
                <a:solidFill>
                  <a:srgbClr val="575756"/>
                </a:solidFill>
                <a:latin typeface="Chevin Pro DemiBold"/>
              </a:rPr>
              <a:t>app’s</a:t>
            </a:r>
            <a:r>
              <a:rPr lang="es-ES" sz="1067" dirty="0">
                <a:solidFill>
                  <a:srgbClr val="575756"/>
                </a:solidFill>
                <a:latin typeface="Chevin Pro DemiBold"/>
              </a:rPr>
              <a:t> y/o sitios de información que cumplan con los lineamientos de DATA INTELLIGENCE, es decir, transformar </a:t>
            </a:r>
            <a:r>
              <a:rPr lang="es-ES" sz="1067" dirty="0">
                <a:solidFill>
                  <a:schemeClr val="accent1"/>
                </a:solidFill>
                <a:latin typeface="Chevin Pro DemiBold"/>
              </a:rPr>
              <a:t>“datos en información”.</a:t>
            </a:r>
          </a:p>
        </p:txBody>
      </p:sp>
      <p:sp>
        <p:nvSpPr>
          <p:cNvPr id="13" name="Rectángulo 12">
            <a:extLst>
              <a:ext uri="{FF2B5EF4-FFF2-40B4-BE49-F238E27FC236}">
                <a16:creationId xmlns:a16="http://schemas.microsoft.com/office/drawing/2014/main" id="{1969A6F9-6683-4F00-9FAE-BF728B9CAE76}"/>
              </a:ext>
            </a:extLst>
          </p:cNvPr>
          <p:cNvSpPr/>
          <p:nvPr/>
        </p:nvSpPr>
        <p:spPr>
          <a:xfrm>
            <a:off x="4758918" y="2451477"/>
            <a:ext cx="1544642" cy="276999"/>
          </a:xfrm>
          <a:prstGeom prst="rect">
            <a:avLst/>
          </a:prstGeom>
        </p:spPr>
        <p:txBody>
          <a:bodyPr wrap="square">
            <a:spAutoFit/>
          </a:bodyPr>
          <a:lstStyle/>
          <a:p>
            <a:pPr lvl="0" defTabSz="1219017">
              <a:defRPr/>
            </a:pPr>
            <a:r>
              <a:rPr lang="es-ES" sz="1200" b="1" kern="0" dirty="0">
                <a:solidFill>
                  <a:schemeClr val="accent1"/>
                </a:solidFill>
              </a:rPr>
              <a:t>MÉTODO</a:t>
            </a:r>
            <a:endParaRPr kumimoji="0" lang="es-ES" sz="1200" b="1" i="0" u="none" strike="noStrike" kern="0" cap="none" spc="0" normalizeH="0" baseline="0" noProof="0" dirty="0">
              <a:ln>
                <a:noFill/>
              </a:ln>
              <a:solidFill>
                <a:schemeClr val="accent1"/>
              </a:solidFill>
              <a:effectLst/>
              <a:uLnTx/>
              <a:uFillTx/>
            </a:endParaRPr>
          </a:p>
        </p:txBody>
      </p:sp>
      <p:sp>
        <p:nvSpPr>
          <p:cNvPr id="14" name="TextBox 139">
            <a:extLst>
              <a:ext uri="{FF2B5EF4-FFF2-40B4-BE49-F238E27FC236}">
                <a16:creationId xmlns:a16="http://schemas.microsoft.com/office/drawing/2014/main" id="{CCBC8808-42C0-4AF0-811C-3EA39EB71D3A}"/>
              </a:ext>
            </a:extLst>
          </p:cNvPr>
          <p:cNvSpPr txBox="1"/>
          <p:nvPr/>
        </p:nvSpPr>
        <p:spPr>
          <a:xfrm>
            <a:off x="4758918" y="2768367"/>
            <a:ext cx="2870869" cy="3324949"/>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El método es el que cada uno elija. La referencia es completar los pasos de la tabla de la derecha, y si es posible mejorarla o complementarla.</a:t>
            </a:r>
          </a:p>
          <a:p>
            <a:pPr defTabSz="1219017">
              <a:spcBef>
                <a:spcPts val="601"/>
              </a:spcBef>
              <a:spcAft>
                <a:spcPts val="601"/>
              </a:spcAft>
            </a:pPr>
            <a:r>
              <a:rPr lang="es-ES" sz="1067" dirty="0">
                <a:solidFill>
                  <a:srgbClr val="575756"/>
                </a:solidFill>
                <a:latin typeface="Chevin Pro DemiBold"/>
              </a:rPr>
              <a:t>Pueden preguntar a quien estimen conveniente, concertar VC con quien les plazca para aclararse o enredarse (“nunca se sabe”).</a:t>
            </a:r>
          </a:p>
          <a:p>
            <a:pPr defTabSz="1219017">
              <a:spcBef>
                <a:spcPts val="601"/>
              </a:spcBef>
              <a:spcAft>
                <a:spcPts val="601"/>
              </a:spcAft>
            </a:pPr>
            <a:r>
              <a:rPr lang="es-ES" sz="1067" dirty="0">
                <a:solidFill>
                  <a:srgbClr val="575756"/>
                </a:solidFill>
                <a:latin typeface="Chevin Pro DemiBold"/>
              </a:rPr>
              <a:t>El resultado no será sólo completar los pasos. Será entender y dominar las posibilidades, opciones, alternativas, oportunidades, barreras, soluciones, etc. de la temática abordada.</a:t>
            </a:r>
          </a:p>
          <a:p>
            <a:pPr defTabSz="1219017">
              <a:spcBef>
                <a:spcPts val="601"/>
              </a:spcBef>
              <a:spcAft>
                <a:spcPts val="601"/>
              </a:spcAft>
            </a:pPr>
            <a:r>
              <a:rPr lang="es-ES" sz="1067" dirty="0">
                <a:solidFill>
                  <a:srgbClr val="575756"/>
                </a:solidFill>
                <a:latin typeface="Chevin Pro DemiBold"/>
              </a:rPr>
              <a:t>Un par de sugerencias:</a:t>
            </a:r>
          </a:p>
          <a:p>
            <a:pPr marL="228600" indent="-228600" defTabSz="1219017">
              <a:spcBef>
                <a:spcPts val="601"/>
              </a:spcBef>
              <a:spcAft>
                <a:spcPts val="601"/>
              </a:spcAft>
              <a:buAutoNum type="arabicPeriod"/>
            </a:pPr>
            <a:r>
              <a:rPr lang="es-ES" sz="1067" dirty="0">
                <a:solidFill>
                  <a:schemeClr val="accent1"/>
                </a:solidFill>
                <a:latin typeface="Chevin Pro DemiBold"/>
              </a:rPr>
              <a:t>No es necesario </a:t>
            </a:r>
            <a:r>
              <a:rPr lang="es-ES" sz="1067" dirty="0">
                <a:solidFill>
                  <a:srgbClr val="575756"/>
                </a:solidFill>
                <a:latin typeface="Chevin Pro DemiBold"/>
              </a:rPr>
              <a:t>que cada plataforma entregue </a:t>
            </a:r>
            <a:r>
              <a:rPr lang="es-ES" sz="1067" dirty="0">
                <a:solidFill>
                  <a:schemeClr val="accent1"/>
                </a:solidFill>
                <a:latin typeface="Chevin Pro DemiBold"/>
              </a:rPr>
              <a:t>“TODO” </a:t>
            </a:r>
            <a:r>
              <a:rPr lang="es-ES" sz="1067" dirty="0">
                <a:solidFill>
                  <a:srgbClr val="575756"/>
                </a:solidFill>
                <a:latin typeface="Chevin Pro DemiBold"/>
              </a:rPr>
              <a:t>en primera instancia.</a:t>
            </a:r>
          </a:p>
          <a:p>
            <a:pPr marL="228600" indent="-228600" defTabSz="1219017">
              <a:spcBef>
                <a:spcPts val="601"/>
              </a:spcBef>
              <a:spcAft>
                <a:spcPts val="601"/>
              </a:spcAft>
              <a:buAutoNum type="arabicPeriod"/>
            </a:pPr>
            <a:r>
              <a:rPr lang="es-ES" sz="1067" dirty="0">
                <a:solidFill>
                  <a:schemeClr val="accent1"/>
                </a:solidFill>
                <a:latin typeface="Chevin Pro DemiBold"/>
              </a:rPr>
              <a:t>Lo óptimo</a:t>
            </a:r>
            <a:r>
              <a:rPr lang="es-ES" sz="1067" dirty="0">
                <a:solidFill>
                  <a:srgbClr val="575756"/>
                </a:solidFill>
                <a:latin typeface="Chevin Pro DemiBold"/>
              </a:rPr>
              <a:t>, siempre ha sido y seguirá siendo, </a:t>
            </a:r>
            <a:r>
              <a:rPr lang="es-ES" sz="1067" dirty="0">
                <a:solidFill>
                  <a:schemeClr val="accent1"/>
                </a:solidFill>
                <a:latin typeface="Chevin Pro DemiBold"/>
              </a:rPr>
              <a:t>“enemigo de lo bueno”.</a:t>
            </a:r>
          </a:p>
        </p:txBody>
      </p:sp>
      <p:sp>
        <p:nvSpPr>
          <p:cNvPr id="2" name="TextBox 139">
            <a:extLst>
              <a:ext uri="{FF2B5EF4-FFF2-40B4-BE49-F238E27FC236}">
                <a16:creationId xmlns:a16="http://schemas.microsoft.com/office/drawing/2014/main" id="{7886414A-CE95-4FF4-92BD-37E3DEEFBE7E}"/>
              </a:ext>
            </a:extLst>
          </p:cNvPr>
          <p:cNvSpPr txBox="1"/>
          <p:nvPr/>
        </p:nvSpPr>
        <p:spPr>
          <a:xfrm>
            <a:off x="8234950" y="5498175"/>
            <a:ext cx="3109693" cy="903068"/>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Aprovecha la columna </a:t>
            </a:r>
            <a:r>
              <a:rPr lang="es-ES" sz="1067" dirty="0" err="1">
                <a:solidFill>
                  <a:srgbClr val="575756"/>
                </a:solidFill>
                <a:latin typeface="Chevin Pro DemiBold"/>
              </a:rPr>
              <a:t>Checklist</a:t>
            </a:r>
            <a:r>
              <a:rPr lang="es-ES" sz="1067" dirty="0">
                <a:solidFill>
                  <a:srgbClr val="575756"/>
                </a:solidFill>
                <a:latin typeface="Chevin Pro DemiBold"/>
              </a:rPr>
              <a:t> para ir marcando los avances.</a:t>
            </a:r>
          </a:p>
          <a:p>
            <a:pPr defTabSz="1219017">
              <a:spcBef>
                <a:spcPts val="601"/>
              </a:spcBef>
              <a:spcAft>
                <a:spcPts val="601"/>
              </a:spcAft>
            </a:pPr>
            <a:r>
              <a:rPr lang="es-ES" sz="1067" dirty="0">
                <a:solidFill>
                  <a:srgbClr val="575756"/>
                </a:solidFill>
                <a:latin typeface="Chevin Pro DemiBold"/>
              </a:rPr>
              <a:t>Las Flechas de la derecha te conducen a las secciones correspondientes.</a:t>
            </a:r>
            <a:endParaRPr lang="en-US" sz="1067" dirty="0">
              <a:solidFill>
                <a:srgbClr val="575756"/>
              </a:solidFill>
              <a:latin typeface="Chevin Pro DemiBold"/>
            </a:endParaRPr>
          </a:p>
        </p:txBody>
      </p:sp>
      <p:pic>
        <p:nvPicPr>
          <p:cNvPr id="4" name="Gráfico 3" descr="Círculo con flecha a la izquierda">
            <a:hlinkClick r:id="rId6" action="ppaction://hlinksldjump"/>
            <a:extLst>
              <a:ext uri="{FF2B5EF4-FFF2-40B4-BE49-F238E27FC236}">
                <a16:creationId xmlns:a16="http://schemas.microsoft.com/office/drawing/2014/main" id="{BA14F22A-EAF4-4A42-9E4C-CD1454185D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20690" y="1626005"/>
            <a:ext cx="288000" cy="288000"/>
          </a:xfrm>
          <a:prstGeom prst="rect">
            <a:avLst/>
          </a:prstGeom>
        </p:spPr>
      </p:pic>
      <p:pic>
        <p:nvPicPr>
          <p:cNvPr id="6" name="Gráfico 5" descr="Círculo con flecha a la izquierda">
            <a:hlinkClick r:id="rId6" action="ppaction://hlinksldjump"/>
            <a:extLst>
              <a:ext uri="{FF2B5EF4-FFF2-40B4-BE49-F238E27FC236}">
                <a16:creationId xmlns:a16="http://schemas.microsoft.com/office/drawing/2014/main" id="{A70AAF77-C8B7-4F71-8B06-97F045BEAC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20690" y="1895995"/>
            <a:ext cx="288000" cy="288000"/>
          </a:xfrm>
          <a:prstGeom prst="rect">
            <a:avLst/>
          </a:prstGeom>
        </p:spPr>
      </p:pic>
      <p:pic>
        <p:nvPicPr>
          <p:cNvPr id="9" name="Gráfico 8" descr="Círculo con flecha a la izquierda">
            <a:hlinkClick r:id="rId11" action="ppaction://hlinksldjump"/>
            <a:extLst>
              <a:ext uri="{FF2B5EF4-FFF2-40B4-BE49-F238E27FC236}">
                <a16:creationId xmlns:a16="http://schemas.microsoft.com/office/drawing/2014/main" id="{47593DA9-B7DB-40E0-AF6B-A5F91D6F78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320690" y="2165985"/>
            <a:ext cx="288000" cy="288000"/>
          </a:xfrm>
          <a:prstGeom prst="rect">
            <a:avLst/>
          </a:prstGeom>
        </p:spPr>
      </p:pic>
      <p:pic>
        <p:nvPicPr>
          <p:cNvPr id="10" name="Gráfico 9" descr="Círculo con flecha a la izquierda">
            <a:hlinkClick r:id="rId11" action="ppaction://hlinksldjump"/>
            <a:extLst>
              <a:ext uri="{FF2B5EF4-FFF2-40B4-BE49-F238E27FC236}">
                <a16:creationId xmlns:a16="http://schemas.microsoft.com/office/drawing/2014/main" id="{2B1019AA-5A67-425E-953F-72B4C937F79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320690" y="2435975"/>
            <a:ext cx="288000" cy="288000"/>
          </a:xfrm>
          <a:prstGeom prst="rect">
            <a:avLst/>
          </a:prstGeom>
        </p:spPr>
      </p:pic>
      <p:pic>
        <p:nvPicPr>
          <p:cNvPr id="15" name="Gráfico 14" descr="Círculo con flecha a la izquierda">
            <a:hlinkClick r:id="rId16" action="ppaction://hlinksldjump"/>
            <a:extLst>
              <a:ext uri="{FF2B5EF4-FFF2-40B4-BE49-F238E27FC236}">
                <a16:creationId xmlns:a16="http://schemas.microsoft.com/office/drawing/2014/main" id="{9E1F152B-AB04-4672-AC52-3A76E58456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20690" y="2705965"/>
            <a:ext cx="288000" cy="288000"/>
          </a:xfrm>
          <a:prstGeom prst="rect">
            <a:avLst/>
          </a:prstGeom>
        </p:spPr>
      </p:pic>
      <p:pic>
        <p:nvPicPr>
          <p:cNvPr id="16" name="Gráfico 15" descr="Círculo con flecha a la izquierda">
            <a:hlinkClick r:id="rId16" action="ppaction://hlinksldjump"/>
            <a:extLst>
              <a:ext uri="{FF2B5EF4-FFF2-40B4-BE49-F238E27FC236}">
                <a16:creationId xmlns:a16="http://schemas.microsoft.com/office/drawing/2014/main" id="{8B1A36DD-EFCB-4CE2-8874-959F0C1A964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320690" y="2975955"/>
            <a:ext cx="288000" cy="288000"/>
          </a:xfrm>
          <a:prstGeom prst="rect">
            <a:avLst/>
          </a:prstGeom>
        </p:spPr>
      </p:pic>
      <p:pic>
        <p:nvPicPr>
          <p:cNvPr id="18" name="Gráfico 17" descr="Círculo con flecha a la izquierda">
            <a:hlinkClick r:id="rId20" action="ppaction://hlinksldjump"/>
            <a:extLst>
              <a:ext uri="{FF2B5EF4-FFF2-40B4-BE49-F238E27FC236}">
                <a16:creationId xmlns:a16="http://schemas.microsoft.com/office/drawing/2014/main" id="{83247FF0-1C7E-4EFA-A121-54C8313AC94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320690" y="3515935"/>
            <a:ext cx="288000" cy="288000"/>
          </a:xfrm>
          <a:prstGeom prst="rect">
            <a:avLst/>
          </a:prstGeom>
        </p:spPr>
      </p:pic>
      <p:pic>
        <p:nvPicPr>
          <p:cNvPr id="20" name="Gráfico 19" descr="Círculo con flecha a la izquierda">
            <a:hlinkClick r:id="rId21" action="ppaction://hlinksldjump"/>
            <a:extLst>
              <a:ext uri="{FF2B5EF4-FFF2-40B4-BE49-F238E27FC236}">
                <a16:creationId xmlns:a16="http://schemas.microsoft.com/office/drawing/2014/main" id="{9833DA42-367D-4035-9948-84B9816523C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20690" y="3785925"/>
            <a:ext cx="288000" cy="288000"/>
          </a:xfrm>
          <a:prstGeom prst="rect">
            <a:avLst/>
          </a:prstGeom>
        </p:spPr>
      </p:pic>
      <p:pic>
        <p:nvPicPr>
          <p:cNvPr id="22" name="Gráfico 21" descr="Círculo con flecha a la izquierda">
            <a:hlinkClick r:id="rId22" action="ppaction://hlinksldjump"/>
            <a:extLst>
              <a:ext uri="{FF2B5EF4-FFF2-40B4-BE49-F238E27FC236}">
                <a16:creationId xmlns:a16="http://schemas.microsoft.com/office/drawing/2014/main" id="{24BF10BB-5B17-4F66-A7CC-47A56EBE082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320690" y="4055915"/>
            <a:ext cx="288000" cy="288000"/>
          </a:xfrm>
          <a:prstGeom prst="rect">
            <a:avLst/>
          </a:prstGeom>
        </p:spPr>
      </p:pic>
      <p:pic>
        <p:nvPicPr>
          <p:cNvPr id="26" name="Gráfico 25" descr="Círculo con flecha a la izquierda">
            <a:hlinkClick r:id="rId25" action="ppaction://hlinksldjump"/>
            <a:extLst>
              <a:ext uri="{FF2B5EF4-FFF2-40B4-BE49-F238E27FC236}">
                <a16:creationId xmlns:a16="http://schemas.microsoft.com/office/drawing/2014/main" id="{EEFC0BF1-F6DE-4FBB-AB3C-4A8D925CF24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320690" y="4595895"/>
            <a:ext cx="288000" cy="288000"/>
          </a:xfrm>
          <a:prstGeom prst="rect">
            <a:avLst/>
          </a:prstGeom>
        </p:spPr>
      </p:pic>
      <p:pic>
        <p:nvPicPr>
          <p:cNvPr id="28" name="Gráfico 27" descr="Círculo con flecha a la izquierda">
            <a:hlinkClick r:id="rId26" action="ppaction://hlinksldjump"/>
            <a:extLst>
              <a:ext uri="{FF2B5EF4-FFF2-40B4-BE49-F238E27FC236}">
                <a16:creationId xmlns:a16="http://schemas.microsoft.com/office/drawing/2014/main" id="{223B9DA4-308E-4231-BB07-4ECDB4C490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20690" y="4865885"/>
            <a:ext cx="288000" cy="288000"/>
          </a:xfrm>
          <a:prstGeom prst="rect">
            <a:avLst/>
          </a:prstGeom>
        </p:spPr>
      </p:pic>
      <p:pic>
        <p:nvPicPr>
          <p:cNvPr id="30" name="Gráfico 29" descr="Círculo con flecha a la izquierda">
            <a:hlinkClick r:id="rId26" action="ppaction://hlinksldjump"/>
            <a:extLst>
              <a:ext uri="{FF2B5EF4-FFF2-40B4-BE49-F238E27FC236}">
                <a16:creationId xmlns:a16="http://schemas.microsoft.com/office/drawing/2014/main" id="{6CF65069-4EBE-4D74-A3C8-CE566A2A8E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320690" y="5135880"/>
            <a:ext cx="288000" cy="288000"/>
          </a:xfrm>
          <a:prstGeom prst="rect">
            <a:avLst/>
          </a:prstGeom>
        </p:spPr>
      </p:pic>
      <p:pic>
        <p:nvPicPr>
          <p:cNvPr id="32" name="Gráfico 31" descr="Círculo con flecha a la izquierda">
            <a:hlinkClick r:id="rId28" action="ppaction://hlinksldjump"/>
            <a:extLst>
              <a:ext uri="{FF2B5EF4-FFF2-40B4-BE49-F238E27FC236}">
                <a16:creationId xmlns:a16="http://schemas.microsoft.com/office/drawing/2014/main" id="{9A075CEB-0ABE-4BE5-9E4A-33C8926C766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320690" y="4325905"/>
            <a:ext cx="288000" cy="288000"/>
          </a:xfrm>
          <a:prstGeom prst="rect">
            <a:avLst/>
          </a:prstGeom>
        </p:spPr>
      </p:pic>
    </p:spTree>
    <p:extLst>
      <p:ext uri="{BB962C8B-B14F-4D97-AF65-F5344CB8AC3E}">
        <p14:creationId xmlns:p14="http://schemas.microsoft.com/office/powerpoint/2010/main" val="107577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Horizont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10</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DATASALUD</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9</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9. CARACTERIZACIÓN VISUAL</a:t>
            </a:r>
            <a:endParaRPr kumimoji="0" lang="es-ES" sz="1200" b="1" i="0" u="none" strike="noStrike" kern="0" cap="none" spc="0" normalizeH="0" baseline="0" noProof="0" dirty="0">
              <a:ln>
                <a:noFill/>
              </a:ln>
              <a:solidFill>
                <a:schemeClr val="accent1"/>
              </a:solidFill>
              <a:effectLst/>
              <a:uLnTx/>
              <a:uFillTx/>
            </a:endParaRPr>
          </a:p>
        </p:txBody>
      </p:sp>
      <p:cxnSp>
        <p:nvCxnSpPr>
          <p:cNvPr id="146" name="Straight Connector 136">
            <a:extLst>
              <a:ext uri="{FF2B5EF4-FFF2-40B4-BE49-F238E27FC236}">
                <a16:creationId xmlns:a16="http://schemas.microsoft.com/office/drawing/2014/main" id="{A5E31865-5335-4BA5-81E4-ACEB52F5FCA7}"/>
              </a:ext>
            </a:extLst>
          </p:cNvPr>
          <p:cNvCxnSpPr/>
          <p:nvPr/>
        </p:nvCxnSpPr>
        <p:spPr>
          <a:xfrm>
            <a:off x="6096001" y="1864955"/>
            <a:ext cx="0" cy="273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7" name="TextBox 139">
            <a:extLst>
              <a:ext uri="{FF2B5EF4-FFF2-40B4-BE49-F238E27FC236}">
                <a16:creationId xmlns:a16="http://schemas.microsoft.com/office/drawing/2014/main" id="{937069AA-1202-498E-B1D1-577C31744471}"/>
              </a:ext>
            </a:extLst>
          </p:cNvPr>
          <p:cNvSpPr txBox="1"/>
          <p:nvPr/>
        </p:nvSpPr>
        <p:spPr>
          <a:xfrm>
            <a:off x="1558517" y="1806877"/>
            <a:ext cx="4498492" cy="2996526"/>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En la caracterización visual debes señalar qué elementos visuales pueden estar asociados al producto a nivel conceptual. Esto quiere decir que debes llevarlo a una tendencia, idea o dirección estética. Por ejemplo; “Un sistema enfocado a reportar información asociada a la inversión, a los impuestos, </a:t>
            </a:r>
            <a:r>
              <a:rPr lang="es-ES" sz="1067" dirty="0" err="1">
                <a:solidFill>
                  <a:srgbClr val="575756"/>
                </a:solidFill>
                <a:latin typeface="Chevin Pro DemiBold"/>
              </a:rPr>
              <a:t>etc</a:t>
            </a:r>
            <a:r>
              <a:rPr lang="es-ES" sz="1067" dirty="0">
                <a:solidFill>
                  <a:srgbClr val="575756"/>
                </a:solidFill>
                <a:latin typeface="Chevin Pro DemiBold"/>
              </a:rPr>
              <a:t>; debiese tener una línea corporativa, que evoque transparencia, seguridad y seriedad”  </a:t>
            </a:r>
          </a:p>
          <a:p>
            <a:pPr defTabSz="1219017">
              <a:spcBef>
                <a:spcPts val="601"/>
              </a:spcBef>
              <a:spcAft>
                <a:spcPts val="601"/>
              </a:spcAft>
            </a:pPr>
            <a:r>
              <a:rPr lang="es-ES" sz="1067" dirty="0">
                <a:solidFill>
                  <a:srgbClr val="575756"/>
                </a:solidFill>
                <a:latin typeface="Chevin Pro DemiBold"/>
              </a:rPr>
              <a:t>Se sugiere complementar lo siguiente: </a:t>
            </a:r>
          </a:p>
          <a:p>
            <a:pPr marL="228600" indent="-228600" defTabSz="1219017">
              <a:spcBef>
                <a:spcPts val="601"/>
              </a:spcBef>
              <a:spcAft>
                <a:spcPts val="601"/>
              </a:spcAft>
              <a:buFont typeface="+mj-lt"/>
              <a:buAutoNum type="arabicPeriod"/>
            </a:pPr>
            <a:r>
              <a:rPr lang="es-ES" sz="1067" dirty="0">
                <a:solidFill>
                  <a:srgbClr val="575756"/>
                </a:solidFill>
                <a:latin typeface="Chevin Pro DemiBold"/>
              </a:rPr>
              <a:t>¿Cuál es el look and </a:t>
            </a:r>
            <a:r>
              <a:rPr lang="es-ES" sz="1067" dirty="0" err="1">
                <a:solidFill>
                  <a:srgbClr val="575756"/>
                </a:solidFill>
                <a:latin typeface="Chevin Pro DemiBold"/>
              </a:rPr>
              <a:t>feel</a:t>
            </a:r>
            <a:r>
              <a:rPr lang="es-ES" sz="1067" dirty="0">
                <a:solidFill>
                  <a:srgbClr val="575756"/>
                </a:solidFill>
                <a:latin typeface="Chevin Pro DemiBold"/>
              </a:rPr>
              <a:t> del producto? Corporativo, fácil de navegar, confiable.</a:t>
            </a:r>
          </a:p>
          <a:p>
            <a:pPr marL="228600" indent="-228600" defTabSz="1219017">
              <a:spcBef>
                <a:spcPts val="601"/>
              </a:spcBef>
              <a:spcAft>
                <a:spcPts val="601"/>
              </a:spcAft>
              <a:buFont typeface="+mj-lt"/>
              <a:buAutoNum type="arabicPeriod"/>
            </a:pPr>
            <a:r>
              <a:rPr lang="es-ES" sz="1067" dirty="0">
                <a:solidFill>
                  <a:srgbClr val="575756"/>
                </a:solidFill>
                <a:latin typeface="Chevin Pro DemiBold"/>
              </a:rPr>
              <a:t>¿Qué tipo de estilo visual debería tener? Ordenado, letras grandes.</a:t>
            </a:r>
          </a:p>
          <a:p>
            <a:pPr marL="228600" indent="-228600" defTabSz="1219017">
              <a:spcBef>
                <a:spcPts val="601"/>
              </a:spcBef>
              <a:spcAft>
                <a:spcPts val="601"/>
              </a:spcAft>
              <a:buFont typeface="+mj-lt"/>
              <a:buAutoNum type="arabicPeriod"/>
            </a:pPr>
            <a:r>
              <a:rPr lang="es-ES" sz="1067" dirty="0">
                <a:solidFill>
                  <a:srgbClr val="575756"/>
                </a:solidFill>
                <a:latin typeface="Chevin Pro DemiBold"/>
              </a:rPr>
              <a:t>¿Qué elementos conceptuales están asociados al producto? De lo general a lo particular, Gráficos coloridos, números grandes y referencias al lado.</a:t>
            </a:r>
          </a:p>
          <a:p>
            <a:pPr marL="228600" indent="-228600" defTabSz="1219017">
              <a:spcBef>
                <a:spcPts val="601"/>
              </a:spcBef>
              <a:spcAft>
                <a:spcPts val="601"/>
              </a:spcAft>
              <a:buFont typeface="+mj-lt"/>
              <a:buAutoNum type="arabicPeriod"/>
            </a:pPr>
            <a:r>
              <a:rPr lang="es-ES" sz="1067" dirty="0">
                <a:solidFill>
                  <a:srgbClr val="575756"/>
                </a:solidFill>
                <a:latin typeface="Chevin Pro DemiBold"/>
              </a:rPr>
              <a:t>¿Qué referentes visuales asocias a este producto? -&gt;</a:t>
            </a: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5" name="TextBox 139">
            <a:extLst>
              <a:ext uri="{FF2B5EF4-FFF2-40B4-BE49-F238E27FC236}">
                <a16:creationId xmlns:a16="http://schemas.microsoft.com/office/drawing/2014/main" id="{5F714737-8C46-4D19-AC51-36D0A5010DC1}"/>
              </a:ext>
            </a:extLst>
          </p:cNvPr>
          <p:cNvSpPr txBox="1"/>
          <p:nvPr/>
        </p:nvSpPr>
        <p:spPr>
          <a:xfrm>
            <a:off x="6294301" y="1864955"/>
            <a:ext cx="4498492" cy="256545"/>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Completar…</a:t>
            </a:r>
          </a:p>
        </p:txBody>
      </p:sp>
      <p:pic>
        <p:nvPicPr>
          <p:cNvPr id="2" name="Imagen 1">
            <a:extLst>
              <a:ext uri="{FF2B5EF4-FFF2-40B4-BE49-F238E27FC236}">
                <a16:creationId xmlns:a16="http://schemas.microsoft.com/office/drawing/2014/main" id="{05E2538A-54D0-F244-B328-7BFED8D949CC}"/>
              </a:ext>
            </a:extLst>
          </p:cNvPr>
          <p:cNvPicPr>
            <a:picLocks noChangeAspect="1"/>
          </p:cNvPicPr>
          <p:nvPr/>
        </p:nvPicPr>
        <p:blipFill>
          <a:blip r:embed="rId3"/>
          <a:stretch>
            <a:fillRect/>
          </a:stretch>
        </p:blipFill>
        <p:spPr>
          <a:xfrm>
            <a:off x="6134990" y="1421857"/>
            <a:ext cx="3845347" cy="2422118"/>
          </a:xfrm>
          <a:prstGeom prst="rect">
            <a:avLst/>
          </a:prstGeom>
        </p:spPr>
      </p:pic>
      <p:pic>
        <p:nvPicPr>
          <p:cNvPr id="4" name="Imagen 3">
            <a:extLst>
              <a:ext uri="{FF2B5EF4-FFF2-40B4-BE49-F238E27FC236}">
                <a16:creationId xmlns:a16="http://schemas.microsoft.com/office/drawing/2014/main" id="{657FB0BA-FDF7-DF4A-8D8C-F6A9C49470BB}"/>
              </a:ext>
            </a:extLst>
          </p:cNvPr>
          <p:cNvPicPr>
            <a:picLocks noChangeAspect="1"/>
          </p:cNvPicPr>
          <p:nvPr/>
        </p:nvPicPr>
        <p:blipFill>
          <a:blip r:embed="rId4"/>
          <a:stretch>
            <a:fillRect/>
          </a:stretch>
        </p:blipFill>
        <p:spPr>
          <a:xfrm>
            <a:off x="9189400" y="3901206"/>
            <a:ext cx="2888166" cy="2888166"/>
          </a:xfrm>
          <a:prstGeom prst="rect">
            <a:avLst/>
          </a:prstGeom>
        </p:spPr>
      </p:pic>
      <p:pic>
        <p:nvPicPr>
          <p:cNvPr id="6" name="Imagen 5">
            <a:extLst>
              <a:ext uri="{FF2B5EF4-FFF2-40B4-BE49-F238E27FC236}">
                <a16:creationId xmlns:a16="http://schemas.microsoft.com/office/drawing/2014/main" id="{5744D1F8-07C0-6141-A98B-BC84BFDE6E80}"/>
              </a:ext>
            </a:extLst>
          </p:cNvPr>
          <p:cNvPicPr>
            <a:picLocks noChangeAspect="1"/>
          </p:cNvPicPr>
          <p:nvPr/>
        </p:nvPicPr>
        <p:blipFill>
          <a:blip r:embed="rId5"/>
          <a:stretch>
            <a:fillRect/>
          </a:stretch>
        </p:blipFill>
        <p:spPr>
          <a:xfrm>
            <a:off x="6052190" y="3886179"/>
            <a:ext cx="2888154" cy="2960358"/>
          </a:xfrm>
          <a:prstGeom prst="rect">
            <a:avLst/>
          </a:prstGeom>
        </p:spPr>
      </p:pic>
    </p:spTree>
    <p:extLst>
      <p:ext uri="{BB962C8B-B14F-4D97-AF65-F5344CB8AC3E}">
        <p14:creationId xmlns:p14="http://schemas.microsoft.com/office/powerpoint/2010/main" val="239142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11</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3700714" y="309297"/>
            <a:ext cx="6139571" cy="510887"/>
          </a:xfrm>
          <a:prstGeom prst="rect">
            <a:avLst/>
          </a:prstGeom>
        </p:spPr>
        <p:txBody>
          <a:bodyPr anchor="ct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marL="0" marR="0" lvl="0" indent="0" algn="l" defTabSz="1219017" rtl="0" eaLnBrk="1" fontAlgn="auto" latinLnBrk="0" hangingPunct="1">
              <a:lnSpc>
                <a:spcPct val="100000"/>
              </a:lnSpc>
              <a:spcBef>
                <a:spcPct val="0"/>
              </a:spcBef>
              <a:spcAft>
                <a:spcPts val="0"/>
              </a:spcAft>
              <a:buClrTx/>
              <a:buSzTx/>
              <a:buFontTx/>
              <a:buNone/>
              <a:tabLst/>
              <a:defRPr/>
            </a:pPr>
            <a:endParaRPr kumimoji="0" lang="ru-RU" sz="1400" b="0" i="0" u="none" strike="noStrike" kern="1200" cap="none" spc="0" normalizeH="0" baseline="0" noProof="0" dirty="0">
              <a:ln>
                <a:noFill/>
              </a:ln>
              <a:solidFill>
                <a:srgbClr val="5C5C5C"/>
              </a:solidFill>
              <a:effectLst/>
              <a:uLnTx/>
              <a:uFillTx/>
              <a:ea typeface="+mj-ea"/>
              <a:cs typeface="+mj-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DATASALUD</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427840" y="296910"/>
            <a:ext cx="893404"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10-11</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10. FUENTES DE INFORMACIÓN</a:t>
            </a:r>
            <a:endParaRPr kumimoji="0" lang="es-ES" sz="1200" b="1" i="0" u="none" strike="noStrike" kern="0" cap="none" spc="0" normalizeH="0" baseline="0" noProof="0" dirty="0">
              <a:ln>
                <a:noFill/>
              </a:ln>
              <a:solidFill>
                <a:schemeClr val="accent1"/>
              </a:solidFill>
              <a:effectLst/>
              <a:uLnTx/>
              <a:uFillTx/>
            </a:endParaRPr>
          </a:p>
        </p:txBody>
      </p:sp>
      <p:cxnSp>
        <p:nvCxnSpPr>
          <p:cNvPr id="146" name="Straight Connector 136">
            <a:extLst>
              <a:ext uri="{FF2B5EF4-FFF2-40B4-BE49-F238E27FC236}">
                <a16:creationId xmlns:a16="http://schemas.microsoft.com/office/drawing/2014/main" id="{A5E31865-5335-4BA5-81E4-ACEB52F5FCA7}"/>
              </a:ext>
            </a:extLst>
          </p:cNvPr>
          <p:cNvCxnSpPr/>
          <p:nvPr/>
        </p:nvCxnSpPr>
        <p:spPr>
          <a:xfrm>
            <a:off x="6096001" y="1864955"/>
            <a:ext cx="0" cy="273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7" name="TextBox 139">
            <a:extLst>
              <a:ext uri="{FF2B5EF4-FFF2-40B4-BE49-F238E27FC236}">
                <a16:creationId xmlns:a16="http://schemas.microsoft.com/office/drawing/2014/main" id="{937069AA-1202-498E-B1D1-577C31744471}"/>
              </a:ext>
            </a:extLst>
          </p:cNvPr>
          <p:cNvSpPr txBox="1"/>
          <p:nvPr/>
        </p:nvSpPr>
        <p:spPr>
          <a:xfrm>
            <a:off x="1558517" y="1806877"/>
            <a:ext cx="4498492" cy="256545"/>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De qué instituciones, entidades, bases de datos vendrían los datos?</a:t>
            </a:r>
          </a:p>
        </p:txBody>
      </p:sp>
      <p:sp>
        <p:nvSpPr>
          <p:cNvPr id="3" name="Rectángulo 2">
            <a:extLst>
              <a:ext uri="{FF2B5EF4-FFF2-40B4-BE49-F238E27FC236}">
                <a16:creationId xmlns:a16="http://schemas.microsoft.com/office/drawing/2014/main" id="{A630F5D0-3788-451B-9D55-899F07FF1DAD}"/>
              </a:ext>
            </a:extLst>
          </p:cNvPr>
          <p:cNvSpPr/>
          <p:nvPr/>
        </p:nvSpPr>
        <p:spPr>
          <a:xfrm>
            <a:off x="6214824" y="1501611"/>
            <a:ext cx="4338176" cy="276999"/>
          </a:xfrm>
          <a:prstGeom prst="rect">
            <a:avLst/>
          </a:prstGeom>
        </p:spPr>
        <p:txBody>
          <a:bodyPr wrap="square">
            <a:spAutoFit/>
          </a:bodyPr>
          <a:lstStyle/>
          <a:p>
            <a:pPr lvl="0" defTabSz="1219017">
              <a:defRPr/>
            </a:pPr>
            <a:r>
              <a:rPr lang="es-ES" sz="1200" b="1" kern="0" dirty="0">
                <a:solidFill>
                  <a:schemeClr val="accent1"/>
                </a:solidFill>
              </a:rPr>
              <a:t>11. VARIABLES PRINCIPALES</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graphicFrame>
        <p:nvGraphicFramePr>
          <p:cNvPr id="5" name="Tabla 2">
            <a:extLst>
              <a:ext uri="{FF2B5EF4-FFF2-40B4-BE49-F238E27FC236}">
                <a16:creationId xmlns:a16="http://schemas.microsoft.com/office/drawing/2014/main" id="{24F52361-1E62-4AF9-92C6-B742A4BBFAF1}"/>
              </a:ext>
            </a:extLst>
          </p:cNvPr>
          <p:cNvGraphicFramePr>
            <a:graphicFrameLocks noGrp="1"/>
          </p:cNvGraphicFramePr>
          <p:nvPr>
            <p:extLst>
              <p:ext uri="{D42A27DB-BD31-4B8C-83A1-F6EECF244321}">
                <p14:modId xmlns:p14="http://schemas.microsoft.com/office/powerpoint/2010/main" val="3052144434"/>
              </p:ext>
            </p:extLst>
          </p:nvPr>
        </p:nvGraphicFramePr>
        <p:xfrm>
          <a:off x="1558515" y="2191983"/>
          <a:ext cx="4313341" cy="1958196"/>
        </p:xfrm>
        <a:graphic>
          <a:graphicData uri="http://schemas.openxmlformats.org/drawingml/2006/table">
            <a:tbl>
              <a:tblPr firstRow="1" bandRow="1">
                <a:tableStyleId>{5C22544A-7EE6-4342-B048-85BDC9FD1C3A}</a:tableStyleId>
              </a:tblPr>
              <a:tblGrid>
                <a:gridCol w="1276964">
                  <a:extLst>
                    <a:ext uri="{9D8B030D-6E8A-4147-A177-3AD203B41FA5}">
                      <a16:colId xmlns:a16="http://schemas.microsoft.com/office/drawing/2014/main" val="2103009954"/>
                    </a:ext>
                  </a:extLst>
                </a:gridCol>
                <a:gridCol w="3036377">
                  <a:extLst>
                    <a:ext uri="{9D8B030D-6E8A-4147-A177-3AD203B41FA5}">
                      <a16:colId xmlns:a16="http://schemas.microsoft.com/office/drawing/2014/main" val="1925803471"/>
                    </a:ext>
                  </a:extLst>
                </a:gridCol>
              </a:tblGrid>
              <a:tr h="326366">
                <a:tc>
                  <a:txBody>
                    <a:bodyPr/>
                    <a:lstStyle/>
                    <a:p>
                      <a:r>
                        <a:rPr lang="es-ES" sz="1100" dirty="0"/>
                        <a:t>FUENTE</a:t>
                      </a:r>
                    </a:p>
                  </a:txBody>
                  <a:tcPr>
                    <a:solidFill>
                      <a:schemeClr val="accent1">
                        <a:lumMod val="75000"/>
                      </a:schemeClr>
                    </a:solidFill>
                  </a:tcPr>
                </a:tc>
                <a:tc>
                  <a:txBody>
                    <a:bodyPr/>
                    <a:lstStyle/>
                    <a:p>
                      <a:r>
                        <a:rPr lang="es-ES" sz="1100" dirty="0"/>
                        <a:t>DESCRIPCIÓN (breve)</a:t>
                      </a:r>
                    </a:p>
                  </a:txBody>
                  <a:tcPr>
                    <a:solidFill>
                      <a:schemeClr val="accent1">
                        <a:lumMod val="75000"/>
                      </a:schemeClr>
                    </a:solidFill>
                  </a:tcPr>
                </a:tc>
                <a:extLst>
                  <a:ext uri="{0D108BD9-81ED-4DB2-BD59-A6C34878D82A}">
                    <a16:rowId xmlns:a16="http://schemas.microsoft.com/office/drawing/2014/main" val="3633972298"/>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MINSAL</a:t>
                      </a:r>
                    </a:p>
                  </a:txBody>
                  <a:tcPr marL="0" marR="0" marT="0" marB="0" anchor="ctr">
                    <a:solidFill>
                      <a:schemeClr val="accent1">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DEIS</a:t>
                      </a:r>
                    </a:p>
                  </a:txBody>
                  <a:tcPr marL="0" marR="0" marT="0" marB="0" anchor="ctr">
                    <a:solidFill>
                      <a:schemeClr val="accent2">
                        <a:lumMod val="20000"/>
                        <a:lumOff val="80000"/>
                      </a:schemeClr>
                    </a:solidFill>
                  </a:tcPr>
                </a:tc>
                <a:extLst>
                  <a:ext uri="{0D108BD9-81ED-4DB2-BD59-A6C34878D82A}">
                    <a16:rowId xmlns:a16="http://schemas.microsoft.com/office/drawing/2014/main" val="3965232244"/>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INE</a:t>
                      </a:r>
                    </a:p>
                  </a:txBody>
                  <a:tcPr marL="0" marR="0" marT="0" marB="0" anchor="ctr">
                    <a:solidFill>
                      <a:schemeClr val="accent1">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cantidad de habitantes</a:t>
                      </a:r>
                    </a:p>
                  </a:txBody>
                  <a:tcPr marL="0" marR="0" marT="0" marB="0" anchor="ctr">
                    <a:solidFill>
                      <a:schemeClr val="accent2">
                        <a:lumMod val="20000"/>
                        <a:lumOff val="80000"/>
                      </a:schemeClr>
                    </a:solidFill>
                  </a:tcPr>
                </a:tc>
                <a:extLst>
                  <a:ext uri="{0D108BD9-81ED-4DB2-BD59-A6C34878D82A}">
                    <a16:rowId xmlns:a16="http://schemas.microsoft.com/office/drawing/2014/main" val="2044707719"/>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Superintendencia de Salud</a:t>
                      </a:r>
                    </a:p>
                  </a:txBody>
                  <a:tcPr marL="0" marR="0" marT="0" marB="0" anchor="ctr">
                    <a:solidFill>
                      <a:schemeClr val="accent1">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Registro de prestadores a la salud pública</a:t>
                      </a:r>
                    </a:p>
                  </a:txBody>
                  <a:tcPr marL="0" marR="0" marT="0" marB="0" anchor="ctr">
                    <a:solidFill>
                      <a:schemeClr val="accent2">
                        <a:lumMod val="20000"/>
                        <a:lumOff val="80000"/>
                      </a:schemeClr>
                    </a:solidFill>
                  </a:tcPr>
                </a:tc>
                <a:extLst>
                  <a:ext uri="{0D108BD9-81ED-4DB2-BD59-A6C34878D82A}">
                    <a16:rowId xmlns:a16="http://schemas.microsoft.com/office/drawing/2014/main" val="3190576896"/>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DATACOVID-19</a:t>
                      </a:r>
                    </a:p>
                  </a:txBody>
                  <a:tcPr marL="0" marR="0" marT="0" marB="0" anchor="ctr">
                    <a:solidFill>
                      <a:schemeClr val="accent1">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Información farmacias</a:t>
                      </a:r>
                    </a:p>
                  </a:txBody>
                  <a:tcPr marL="0" marR="0" marT="0" marB="0" anchor="ctr">
                    <a:solidFill>
                      <a:schemeClr val="accent2">
                        <a:lumMod val="20000"/>
                        <a:lumOff val="80000"/>
                      </a:schemeClr>
                    </a:solidFill>
                  </a:tcPr>
                </a:tc>
                <a:extLst>
                  <a:ext uri="{0D108BD9-81ED-4DB2-BD59-A6C34878D82A}">
                    <a16:rowId xmlns:a16="http://schemas.microsoft.com/office/drawing/2014/main" val="3548585519"/>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1">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2">
                        <a:lumMod val="20000"/>
                        <a:lumOff val="80000"/>
                      </a:schemeClr>
                    </a:solidFill>
                  </a:tcPr>
                </a:tc>
                <a:extLst>
                  <a:ext uri="{0D108BD9-81ED-4DB2-BD59-A6C34878D82A}">
                    <a16:rowId xmlns:a16="http://schemas.microsoft.com/office/drawing/2014/main" val="3850010357"/>
                  </a:ext>
                </a:extLst>
              </a:tr>
            </a:tbl>
          </a:graphicData>
        </a:graphic>
      </p:graphicFrame>
      <p:graphicFrame>
        <p:nvGraphicFramePr>
          <p:cNvPr id="6" name="Tabla 2">
            <a:extLst>
              <a:ext uri="{FF2B5EF4-FFF2-40B4-BE49-F238E27FC236}">
                <a16:creationId xmlns:a16="http://schemas.microsoft.com/office/drawing/2014/main" id="{31B2BE59-9F98-485F-9112-E0A4D0C958AA}"/>
              </a:ext>
            </a:extLst>
          </p:cNvPr>
          <p:cNvGraphicFramePr>
            <a:graphicFrameLocks noGrp="1"/>
          </p:cNvGraphicFramePr>
          <p:nvPr>
            <p:extLst>
              <p:ext uri="{D42A27DB-BD31-4B8C-83A1-F6EECF244321}">
                <p14:modId xmlns:p14="http://schemas.microsoft.com/office/powerpoint/2010/main" val="1099919725"/>
              </p:ext>
            </p:extLst>
          </p:nvPr>
        </p:nvGraphicFramePr>
        <p:xfrm>
          <a:off x="6320131" y="2167189"/>
          <a:ext cx="4963062" cy="4242758"/>
        </p:xfrm>
        <a:graphic>
          <a:graphicData uri="http://schemas.openxmlformats.org/drawingml/2006/table">
            <a:tbl>
              <a:tblPr firstRow="1" bandRow="1">
                <a:tableStyleId>{5C22544A-7EE6-4342-B048-85BDC9FD1C3A}</a:tableStyleId>
              </a:tblPr>
              <a:tblGrid>
                <a:gridCol w="1452269">
                  <a:extLst>
                    <a:ext uri="{9D8B030D-6E8A-4147-A177-3AD203B41FA5}">
                      <a16:colId xmlns:a16="http://schemas.microsoft.com/office/drawing/2014/main" val="2103009954"/>
                    </a:ext>
                  </a:extLst>
                </a:gridCol>
                <a:gridCol w="3510793">
                  <a:extLst>
                    <a:ext uri="{9D8B030D-6E8A-4147-A177-3AD203B41FA5}">
                      <a16:colId xmlns:a16="http://schemas.microsoft.com/office/drawing/2014/main" val="1925803471"/>
                    </a:ext>
                  </a:extLst>
                </a:gridCol>
              </a:tblGrid>
              <a:tr h="326366">
                <a:tc>
                  <a:txBody>
                    <a:bodyPr/>
                    <a:lstStyle/>
                    <a:p>
                      <a:r>
                        <a:rPr lang="es-ES" sz="1100" dirty="0"/>
                        <a:t>VARIABLE</a:t>
                      </a:r>
                    </a:p>
                  </a:txBody>
                  <a:tcPr>
                    <a:solidFill>
                      <a:schemeClr val="accent2">
                        <a:lumMod val="75000"/>
                      </a:schemeClr>
                    </a:solidFill>
                  </a:tcPr>
                </a:tc>
                <a:tc>
                  <a:txBody>
                    <a:bodyPr/>
                    <a:lstStyle/>
                    <a:p>
                      <a:r>
                        <a:rPr lang="es-ES" sz="1100" dirty="0"/>
                        <a:t>DESCRIPCIÓN (breve también)</a:t>
                      </a:r>
                    </a:p>
                  </a:txBody>
                  <a:tcPr>
                    <a:solidFill>
                      <a:schemeClr val="accent2">
                        <a:lumMod val="75000"/>
                      </a:schemeClr>
                    </a:solidFill>
                  </a:tcPr>
                </a:tc>
                <a:extLst>
                  <a:ext uri="{0D108BD9-81ED-4DB2-BD59-A6C34878D82A}">
                    <a16:rowId xmlns:a16="http://schemas.microsoft.com/office/drawing/2014/main" val="3633972298"/>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Defunciones</a:t>
                      </a:r>
                    </a:p>
                  </a:txBody>
                  <a:tcPr marL="0" marR="0" marT="0" marB="0" anchor="ctr">
                    <a:solidFill>
                      <a:schemeClr val="accent2">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Cantidad de defunciones en comunas, servicios de salud, regiones y nacional</a:t>
                      </a:r>
                    </a:p>
                  </a:txBody>
                  <a:tcPr marL="0" marR="0" marT="0" marB="0" anchor="ctr">
                    <a:solidFill>
                      <a:schemeClr val="accent3">
                        <a:lumMod val="20000"/>
                        <a:lumOff val="80000"/>
                      </a:schemeClr>
                    </a:solidFill>
                  </a:tcPr>
                </a:tc>
                <a:extLst>
                  <a:ext uri="{0D108BD9-81ED-4DB2-BD59-A6C34878D82A}">
                    <a16:rowId xmlns:a16="http://schemas.microsoft.com/office/drawing/2014/main" val="3965232244"/>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Nacimientos</a:t>
                      </a:r>
                    </a:p>
                  </a:txBody>
                  <a:tcPr marL="0" marR="0" marT="0" marB="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kern="1200" dirty="0">
                          <a:solidFill>
                            <a:schemeClr val="tx1"/>
                          </a:solidFill>
                          <a:latin typeface="+mn-lt"/>
                          <a:ea typeface="+mn-ea"/>
                          <a:cs typeface="+mn-cs"/>
                        </a:rPr>
                        <a:t>Cantidad de nacimientos  en comunas, servicios de salud, regiones y nacional</a:t>
                      </a:r>
                    </a:p>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2044707719"/>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Cantidad de establecimientos</a:t>
                      </a:r>
                    </a:p>
                  </a:txBody>
                  <a:tcPr marL="0" marR="0" marT="0" marB="0" anchor="ctr">
                    <a:solidFill>
                      <a:schemeClr val="accent2">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Cantidad de establecimientos de cualquier tipo en la comuna, </a:t>
                      </a:r>
                      <a:r>
                        <a:rPr lang="es-ES" sz="800" b="1" kern="1200" dirty="0" err="1">
                          <a:solidFill>
                            <a:schemeClr val="tx1"/>
                          </a:solidFill>
                          <a:latin typeface="+mn-lt"/>
                          <a:ea typeface="+mn-ea"/>
                          <a:cs typeface="+mn-cs"/>
                        </a:rPr>
                        <a:t>ssns</a:t>
                      </a:r>
                      <a:r>
                        <a:rPr lang="es-ES" sz="800" b="1" kern="1200" dirty="0">
                          <a:solidFill>
                            <a:schemeClr val="tx1"/>
                          </a:solidFill>
                          <a:latin typeface="+mn-lt"/>
                          <a:ea typeface="+mn-ea"/>
                          <a:cs typeface="+mn-cs"/>
                        </a:rPr>
                        <a:t>, región y en el país</a:t>
                      </a:r>
                    </a:p>
                  </a:txBody>
                  <a:tcPr marL="0" marR="0" marT="0" marB="0" anchor="ctr">
                    <a:solidFill>
                      <a:schemeClr val="accent3">
                        <a:lumMod val="20000"/>
                        <a:lumOff val="80000"/>
                      </a:schemeClr>
                    </a:solidFill>
                  </a:tcPr>
                </a:tc>
                <a:extLst>
                  <a:ext uri="{0D108BD9-81ED-4DB2-BD59-A6C34878D82A}">
                    <a16:rowId xmlns:a16="http://schemas.microsoft.com/office/drawing/2014/main" val="3190576896"/>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Proyecciones </a:t>
                      </a:r>
                    </a:p>
                  </a:txBody>
                  <a:tcPr marL="0" marR="0" marT="0" marB="0" anchor="ctr">
                    <a:solidFill>
                      <a:schemeClr val="accent2">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Proyecciones de enfermedades de interés cuyas bases de datos no estén actualizadas</a:t>
                      </a:r>
                    </a:p>
                  </a:txBody>
                  <a:tcPr marL="0" marR="0" marT="0" marB="0" anchor="ctr">
                    <a:solidFill>
                      <a:schemeClr val="accent3">
                        <a:lumMod val="20000"/>
                        <a:lumOff val="80000"/>
                      </a:schemeClr>
                    </a:solidFill>
                  </a:tcPr>
                </a:tc>
                <a:extLst>
                  <a:ext uri="{0D108BD9-81ED-4DB2-BD59-A6C34878D82A}">
                    <a16:rowId xmlns:a16="http://schemas.microsoft.com/office/drawing/2014/main" val="3548585519"/>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Enfermedades</a:t>
                      </a:r>
                    </a:p>
                  </a:txBody>
                  <a:tcPr marL="0" marR="0" marT="0" marB="0" anchor="ctr">
                    <a:solidFill>
                      <a:schemeClr val="accent2">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Enfermedades seleccionadas de las cuales se despliegan los datos como series históricas</a:t>
                      </a:r>
                    </a:p>
                  </a:txBody>
                  <a:tcPr marL="0" marR="0" marT="0" marB="0" anchor="ctr">
                    <a:solidFill>
                      <a:schemeClr val="accent3">
                        <a:lumMod val="20000"/>
                        <a:lumOff val="80000"/>
                      </a:schemeClr>
                    </a:solidFill>
                  </a:tcPr>
                </a:tc>
                <a:extLst>
                  <a:ext uri="{0D108BD9-81ED-4DB2-BD59-A6C34878D82A}">
                    <a16:rowId xmlns:a16="http://schemas.microsoft.com/office/drawing/2014/main" val="3850010357"/>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Coberturas</a:t>
                      </a:r>
                    </a:p>
                  </a:txBody>
                  <a:tcPr marL="0" marR="0" marT="0" marB="0" anchor="ctr">
                    <a:solidFill>
                      <a:schemeClr val="accent2">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Coberturas de profesionales (médicos/as) por habitante</a:t>
                      </a:r>
                    </a:p>
                  </a:txBody>
                  <a:tcPr marL="0" marR="0" marT="0" marB="0" anchor="ctr">
                    <a:solidFill>
                      <a:schemeClr val="accent3">
                        <a:lumMod val="20000"/>
                        <a:lumOff val="80000"/>
                      </a:schemeClr>
                    </a:solidFill>
                  </a:tcPr>
                </a:tc>
                <a:extLst>
                  <a:ext uri="{0D108BD9-81ED-4DB2-BD59-A6C34878D82A}">
                    <a16:rowId xmlns:a16="http://schemas.microsoft.com/office/drawing/2014/main" val="993332774"/>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FONASA </a:t>
                      </a:r>
                      <a:r>
                        <a:rPr lang="es-ES" sz="800" b="1" kern="1200" dirty="0" err="1">
                          <a:solidFill>
                            <a:schemeClr val="bg1"/>
                          </a:solidFill>
                          <a:latin typeface="+mn-lt"/>
                          <a:ea typeface="+mn-ea"/>
                          <a:cs typeface="+mn-cs"/>
                        </a:rPr>
                        <a:t>Isapre</a:t>
                      </a:r>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Cobertura de FONASA e </a:t>
                      </a:r>
                      <a:r>
                        <a:rPr lang="es-ES" sz="800" b="1" kern="1200" dirty="0" err="1">
                          <a:solidFill>
                            <a:schemeClr val="tx1"/>
                          </a:solidFill>
                          <a:latin typeface="+mn-lt"/>
                          <a:ea typeface="+mn-ea"/>
                          <a:cs typeface="+mn-cs"/>
                        </a:rPr>
                        <a:t>Isapre</a:t>
                      </a:r>
                      <a:r>
                        <a:rPr lang="es-ES" sz="800" b="1" kern="1200" dirty="0">
                          <a:solidFill>
                            <a:schemeClr val="tx1"/>
                          </a:solidFill>
                          <a:latin typeface="+mn-lt"/>
                          <a:ea typeface="+mn-ea"/>
                          <a:cs typeface="+mn-cs"/>
                        </a:rPr>
                        <a:t> </a:t>
                      </a:r>
                    </a:p>
                  </a:txBody>
                  <a:tcPr marL="0" marR="0" marT="0" marB="0" anchor="ctr">
                    <a:solidFill>
                      <a:schemeClr val="accent3">
                        <a:lumMod val="20000"/>
                        <a:lumOff val="80000"/>
                      </a:schemeClr>
                    </a:solidFill>
                  </a:tcPr>
                </a:tc>
                <a:extLst>
                  <a:ext uri="{0D108BD9-81ED-4DB2-BD59-A6C34878D82A}">
                    <a16:rowId xmlns:a16="http://schemas.microsoft.com/office/drawing/2014/main" val="1233047202"/>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Urgencias</a:t>
                      </a:r>
                    </a:p>
                  </a:txBody>
                  <a:tcPr marL="0" marR="0" marT="0" marB="0" anchor="ctr">
                    <a:solidFill>
                      <a:schemeClr val="accent2">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Cantidad y tipos de urgencias de acuerdo a la localidad</a:t>
                      </a:r>
                    </a:p>
                  </a:txBody>
                  <a:tcPr marL="0" marR="0" marT="0" marB="0" anchor="ctr">
                    <a:solidFill>
                      <a:schemeClr val="accent3">
                        <a:lumMod val="20000"/>
                        <a:lumOff val="80000"/>
                      </a:schemeClr>
                    </a:solidFill>
                  </a:tcPr>
                </a:tc>
                <a:extLst>
                  <a:ext uri="{0D108BD9-81ED-4DB2-BD59-A6C34878D82A}">
                    <a16:rowId xmlns:a16="http://schemas.microsoft.com/office/drawing/2014/main" val="1808640980"/>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3730017987"/>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3912305285"/>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3749155971"/>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2705047373"/>
                  </a:ext>
                </a:extLst>
              </a:tr>
            </a:tbl>
          </a:graphicData>
        </a:graphic>
      </p:graphicFrame>
    </p:spTree>
    <p:extLst>
      <p:ext uri="{BB962C8B-B14F-4D97-AF65-F5344CB8AC3E}">
        <p14:creationId xmlns:p14="http://schemas.microsoft.com/office/powerpoint/2010/main" val="264472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12</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DATASALUD</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12</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12. INTERACCIÓN DE VARIABLES</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graphicFrame>
        <p:nvGraphicFramePr>
          <p:cNvPr id="5" name="Tabla 2">
            <a:extLst>
              <a:ext uri="{FF2B5EF4-FFF2-40B4-BE49-F238E27FC236}">
                <a16:creationId xmlns:a16="http://schemas.microsoft.com/office/drawing/2014/main" id="{AD0CF36C-53F0-4D9A-B635-855D241609D5}"/>
              </a:ext>
            </a:extLst>
          </p:cNvPr>
          <p:cNvGraphicFramePr>
            <a:graphicFrameLocks noGrp="1"/>
          </p:cNvGraphicFramePr>
          <p:nvPr>
            <p:extLst>
              <p:ext uri="{D42A27DB-BD31-4B8C-83A1-F6EECF244321}">
                <p14:modId xmlns:p14="http://schemas.microsoft.com/office/powerpoint/2010/main" val="3544846441"/>
              </p:ext>
            </p:extLst>
          </p:nvPr>
        </p:nvGraphicFramePr>
        <p:xfrm>
          <a:off x="2721935" y="2024479"/>
          <a:ext cx="7368363" cy="3451287"/>
        </p:xfrm>
        <a:graphic>
          <a:graphicData uri="http://schemas.openxmlformats.org/drawingml/2006/table">
            <a:tbl>
              <a:tblPr firstRow="1" bandRow="1">
                <a:tableStyleId>{5C22544A-7EE6-4342-B048-85BDC9FD1C3A}</a:tableStyleId>
              </a:tblPr>
              <a:tblGrid>
                <a:gridCol w="3850834">
                  <a:extLst>
                    <a:ext uri="{9D8B030D-6E8A-4147-A177-3AD203B41FA5}">
                      <a16:colId xmlns:a16="http://schemas.microsoft.com/office/drawing/2014/main" val="2103009954"/>
                    </a:ext>
                  </a:extLst>
                </a:gridCol>
                <a:gridCol w="3517529">
                  <a:extLst>
                    <a:ext uri="{9D8B030D-6E8A-4147-A177-3AD203B41FA5}">
                      <a16:colId xmlns:a16="http://schemas.microsoft.com/office/drawing/2014/main" val="1925803471"/>
                    </a:ext>
                  </a:extLst>
                </a:gridCol>
              </a:tblGrid>
              <a:tr h="493041">
                <a:tc>
                  <a:txBody>
                    <a:bodyPr/>
                    <a:lstStyle/>
                    <a:p>
                      <a:pPr algn="ctr"/>
                      <a:r>
                        <a:rPr lang="es-ES" sz="1000" dirty="0"/>
                        <a:t>VARIABLE DEL PRODUCTO</a:t>
                      </a:r>
                    </a:p>
                  </a:txBody>
                  <a:tcPr>
                    <a:solidFill>
                      <a:schemeClr val="accent2">
                        <a:lumMod val="75000"/>
                      </a:schemeClr>
                    </a:solidFill>
                  </a:tcPr>
                </a:tc>
                <a:tc>
                  <a:txBody>
                    <a:bodyPr/>
                    <a:lstStyle/>
                    <a:p>
                      <a:pPr algn="ctr"/>
                      <a:r>
                        <a:rPr lang="es-ES" sz="1000" dirty="0">
                          <a:solidFill>
                            <a:schemeClr val="tx1"/>
                          </a:solidFill>
                        </a:rPr>
                        <a:t>OTRAS VARIABLES GENERALES</a:t>
                      </a:r>
                    </a:p>
                  </a:txBody>
                  <a:tcPr>
                    <a:solidFill>
                      <a:schemeClr val="accent3">
                        <a:lumMod val="60000"/>
                        <a:lumOff val="40000"/>
                      </a:schemeClr>
                    </a:solidFill>
                  </a:tcPr>
                </a:tc>
                <a:extLst>
                  <a:ext uri="{0D108BD9-81ED-4DB2-BD59-A6C34878D82A}">
                    <a16:rowId xmlns:a16="http://schemas.microsoft.com/office/drawing/2014/main" val="3633972298"/>
                  </a:ext>
                </a:extLst>
              </a:tr>
              <a:tr h="493041">
                <a:tc>
                  <a:txBody>
                    <a:bodyPr/>
                    <a:lstStyle/>
                    <a:p>
                      <a:pPr marL="0" algn="ctr" defTabSz="1219017" rtl="0" eaLnBrk="1" latinLnBrk="0" hangingPunct="1"/>
                      <a:r>
                        <a:rPr lang="es-ES" sz="1000" b="1" kern="1200" dirty="0">
                          <a:solidFill>
                            <a:schemeClr val="bg1"/>
                          </a:solidFill>
                          <a:latin typeface="+mn-lt"/>
                          <a:ea typeface="+mn-ea"/>
                          <a:cs typeface="+mn-cs"/>
                        </a:rPr>
                        <a:t>Estadísticas Vitales</a:t>
                      </a:r>
                    </a:p>
                  </a:txBody>
                  <a:tcPr marL="0" marR="0" marT="0" marB="0" anchor="ctr">
                    <a:solidFill>
                      <a:schemeClr val="accent3">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1000" b="1" kern="1200" dirty="0">
                          <a:solidFill>
                            <a:schemeClr val="tx1"/>
                          </a:solidFill>
                          <a:latin typeface="+mn-lt"/>
                          <a:ea typeface="+mn-ea"/>
                          <a:cs typeface="+mn-cs"/>
                        </a:rPr>
                        <a:t>Demográfico (mortalidad, natalidad), etario, Desarrollo Social, Niveles de Pobreza</a:t>
                      </a:r>
                    </a:p>
                    <a:p>
                      <a:pPr marL="0" algn="ctr" defTabSz="1219017" rtl="0" eaLnBrk="1" latinLnBrk="0" hangingPunct="1"/>
                      <a:endParaRPr lang="es-ES" sz="1000" b="1" kern="1200" dirty="0">
                        <a:solidFill>
                          <a:schemeClr val="tx1"/>
                        </a:solidFill>
                        <a:latin typeface="+mn-lt"/>
                        <a:ea typeface="+mn-ea"/>
                        <a:cs typeface="+mn-cs"/>
                      </a:endParaRPr>
                    </a:p>
                  </a:txBody>
                  <a:tcPr marL="0" marR="0" marT="0" marB="0" anchor="ctr">
                    <a:solidFill>
                      <a:schemeClr val="accent3">
                        <a:lumMod val="60000"/>
                        <a:lumOff val="40000"/>
                      </a:schemeClr>
                    </a:solidFill>
                  </a:tcPr>
                </a:tc>
                <a:extLst>
                  <a:ext uri="{0D108BD9-81ED-4DB2-BD59-A6C34878D82A}">
                    <a16:rowId xmlns:a16="http://schemas.microsoft.com/office/drawing/2014/main" val="3965232244"/>
                  </a:ext>
                </a:extLst>
              </a:tr>
              <a:tr h="493041">
                <a:tc>
                  <a:txBody>
                    <a:bodyPr/>
                    <a:lstStyle/>
                    <a:p>
                      <a:pPr marL="0" algn="ctr" defTabSz="1219017" rtl="0" eaLnBrk="1" latinLnBrk="0" hangingPunct="1"/>
                      <a:r>
                        <a:rPr lang="es-ES" sz="1000" b="1" kern="1200" dirty="0">
                          <a:solidFill>
                            <a:schemeClr val="bg1"/>
                          </a:solidFill>
                          <a:latin typeface="+mn-lt"/>
                          <a:ea typeface="+mn-ea"/>
                          <a:cs typeface="+mn-cs"/>
                        </a:rPr>
                        <a:t>Cantidad de establecimientos</a:t>
                      </a:r>
                    </a:p>
                  </a:txBody>
                  <a:tcPr marL="0" marR="0" marT="0" marB="0" anchor="ctr">
                    <a:solidFill>
                      <a:schemeClr val="accent3">
                        <a:lumMod val="75000"/>
                      </a:schemeClr>
                    </a:solidFill>
                  </a:tcPr>
                </a:tc>
                <a:tc>
                  <a:txBody>
                    <a:bodyPr/>
                    <a:lstStyle/>
                    <a:p>
                      <a:pPr marL="0" algn="ctr" defTabSz="1219017" rtl="0" eaLnBrk="1" latinLnBrk="0" hangingPunct="1"/>
                      <a:r>
                        <a:rPr lang="es-ES" sz="1000" b="1" kern="1200" dirty="0">
                          <a:solidFill>
                            <a:schemeClr val="tx1"/>
                          </a:solidFill>
                          <a:latin typeface="+mn-lt"/>
                          <a:ea typeface="+mn-ea"/>
                          <a:cs typeface="+mn-cs"/>
                        </a:rPr>
                        <a:t>Demográfico, Desarrollo Social, comparación privado vs públicos</a:t>
                      </a:r>
                    </a:p>
                  </a:txBody>
                  <a:tcPr marL="0" marR="0" marT="0" marB="0" anchor="ctr">
                    <a:solidFill>
                      <a:schemeClr val="accent3">
                        <a:lumMod val="60000"/>
                        <a:lumOff val="40000"/>
                      </a:schemeClr>
                    </a:solidFill>
                  </a:tcPr>
                </a:tc>
                <a:extLst>
                  <a:ext uri="{0D108BD9-81ED-4DB2-BD59-A6C34878D82A}">
                    <a16:rowId xmlns:a16="http://schemas.microsoft.com/office/drawing/2014/main" val="3190576896"/>
                  </a:ext>
                </a:extLst>
              </a:tr>
              <a:tr h="493041">
                <a:tc>
                  <a:txBody>
                    <a:bodyPr/>
                    <a:lstStyle/>
                    <a:p>
                      <a:pPr marL="0" algn="ctr" defTabSz="1219017" rtl="0" eaLnBrk="1" latinLnBrk="0" hangingPunct="1"/>
                      <a:r>
                        <a:rPr lang="es-ES" sz="1000" b="1" kern="1200" dirty="0">
                          <a:solidFill>
                            <a:schemeClr val="bg1"/>
                          </a:solidFill>
                          <a:latin typeface="+mn-lt"/>
                          <a:ea typeface="+mn-ea"/>
                          <a:cs typeface="+mn-cs"/>
                        </a:rPr>
                        <a:t>Urgencias</a:t>
                      </a:r>
                    </a:p>
                  </a:txBody>
                  <a:tcPr marL="0" marR="0" marT="0" marB="0" anchor="ctr">
                    <a:solidFill>
                      <a:schemeClr val="accent3">
                        <a:lumMod val="75000"/>
                      </a:schemeClr>
                    </a:solidFill>
                  </a:tcPr>
                </a:tc>
                <a:tc>
                  <a:txBody>
                    <a:bodyPr/>
                    <a:lstStyle/>
                    <a:p>
                      <a:pPr marL="0" algn="ctr" defTabSz="1219017" rtl="0" eaLnBrk="1" latinLnBrk="0" hangingPunct="1"/>
                      <a:r>
                        <a:rPr lang="es-ES" sz="1000" b="1" kern="1200" dirty="0">
                          <a:solidFill>
                            <a:schemeClr val="tx1"/>
                          </a:solidFill>
                          <a:latin typeface="+mn-lt"/>
                          <a:ea typeface="+mn-ea"/>
                          <a:cs typeface="+mn-cs"/>
                        </a:rPr>
                        <a:t>Demográfico, Cantidad de establecimientos, desarrollo social, ambientales (niveles de contaminación)</a:t>
                      </a:r>
                    </a:p>
                  </a:txBody>
                  <a:tcPr marL="0" marR="0" marT="0" marB="0" anchor="ctr">
                    <a:solidFill>
                      <a:schemeClr val="accent3">
                        <a:lumMod val="60000"/>
                        <a:lumOff val="40000"/>
                      </a:schemeClr>
                    </a:solidFill>
                  </a:tcPr>
                </a:tc>
                <a:extLst>
                  <a:ext uri="{0D108BD9-81ED-4DB2-BD59-A6C34878D82A}">
                    <a16:rowId xmlns:a16="http://schemas.microsoft.com/office/drawing/2014/main" val="3548585519"/>
                  </a:ext>
                </a:extLst>
              </a:tr>
              <a:tr h="493041">
                <a:tc>
                  <a:txBody>
                    <a:bodyPr/>
                    <a:lstStyle/>
                    <a:p>
                      <a:pPr marL="0" algn="ctr" defTabSz="1219017" rtl="0" eaLnBrk="1" latinLnBrk="0" hangingPunct="1"/>
                      <a:r>
                        <a:rPr lang="es-ES" sz="1000" b="1" kern="1200" dirty="0">
                          <a:solidFill>
                            <a:schemeClr val="bg1"/>
                          </a:solidFill>
                          <a:latin typeface="+mn-lt"/>
                          <a:ea typeface="+mn-ea"/>
                          <a:cs typeface="+mn-cs"/>
                        </a:rPr>
                        <a:t>Cantidad de profesionales de la salud</a:t>
                      </a:r>
                    </a:p>
                  </a:txBody>
                  <a:tcPr marL="0" marR="0" marT="0" marB="0" anchor="ctr">
                    <a:solidFill>
                      <a:schemeClr val="accent3">
                        <a:lumMod val="75000"/>
                      </a:schemeClr>
                    </a:solidFill>
                  </a:tcPr>
                </a:tc>
                <a:tc>
                  <a:txBody>
                    <a:bodyPr/>
                    <a:lstStyle/>
                    <a:p>
                      <a:pPr marL="0" algn="ctr" defTabSz="1219017" rtl="0" eaLnBrk="1" latinLnBrk="0" hangingPunct="1"/>
                      <a:r>
                        <a:rPr lang="es-ES" sz="1000" b="1" kern="1200" dirty="0">
                          <a:solidFill>
                            <a:schemeClr val="tx1"/>
                          </a:solidFill>
                          <a:latin typeface="+mn-lt"/>
                          <a:ea typeface="+mn-ea"/>
                          <a:cs typeface="+mn-cs"/>
                        </a:rPr>
                        <a:t>Demográfico, Económico (ingreso per cápita)</a:t>
                      </a:r>
                    </a:p>
                  </a:txBody>
                  <a:tcPr marL="0" marR="0" marT="0" marB="0" anchor="ctr">
                    <a:solidFill>
                      <a:schemeClr val="accent3">
                        <a:lumMod val="60000"/>
                        <a:lumOff val="40000"/>
                      </a:schemeClr>
                    </a:solidFill>
                  </a:tcPr>
                </a:tc>
                <a:extLst>
                  <a:ext uri="{0D108BD9-81ED-4DB2-BD59-A6C34878D82A}">
                    <a16:rowId xmlns:a16="http://schemas.microsoft.com/office/drawing/2014/main" val="3850010357"/>
                  </a:ext>
                </a:extLst>
              </a:tr>
              <a:tr h="493041">
                <a:tc>
                  <a:txBody>
                    <a:bodyPr/>
                    <a:lstStyle/>
                    <a:p>
                      <a:pPr marL="0" algn="ctr" defTabSz="1219017" rtl="0" eaLnBrk="1" latinLnBrk="0" hangingPunct="1"/>
                      <a:r>
                        <a:rPr lang="es-ES" sz="1000" b="1" kern="1200" dirty="0">
                          <a:solidFill>
                            <a:schemeClr val="bg1"/>
                          </a:solidFill>
                          <a:latin typeface="+mn-lt"/>
                          <a:ea typeface="+mn-ea"/>
                          <a:cs typeface="+mn-cs"/>
                        </a:rPr>
                        <a:t>Cobertura de FONASA </a:t>
                      </a:r>
                      <a:r>
                        <a:rPr lang="es-ES" sz="1000" b="1" kern="1200" dirty="0" err="1">
                          <a:solidFill>
                            <a:schemeClr val="bg1"/>
                          </a:solidFill>
                          <a:latin typeface="+mn-lt"/>
                          <a:ea typeface="+mn-ea"/>
                          <a:cs typeface="+mn-cs"/>
                        </a:rPr>
                        <a:t>Isapre</a:t>
                      </a:r>
                      <a:endParaRPr lang="es-ES" sz="1000" b="1" kern="1200" dirty="0">
                        <a:solidFill>
                          <a:schemeClr val="bg1"/>
                        </a:solidFill>
                        <a:latin typeface="+mn-lt"/>
                        <a:ea typeface="+mn-ea"/>
                        <a:cs typeface="+mn-cs"/>
                      </a:endParaRPr>
                    </a:p>
                  </a:txBody>
                  <a:tcPr marL="0" marR="0" marT="0" marB="0" anchor="ctr">
                    <a:solidFill>
                      <a:schemeClr val="accent3">
                        <a:lumMod val="75000"/>
                      </a:schemeClr>
                    </a:solidFill>
                  </a:tcPr>
                </a:tc>
                <a:tc>
                  <a:txBody>
                    <a:bodyPr/>
                    <a:lstStyle/>
                    <a:p>
                      <a:pPr marL="0" algn="ctr" defTabSz="1219017" rtl="0" eaLnBrk="1" latinLnBrk="0" hangingPunct="1"/>
                      <a:r>
                        <a:rPr lang="es-ES" sz="1000" b="1" kern="1200" dirty="0">
                          <a:solidFill>
                            <a:schemeClr val="tx1"/>
                          </a:solidFill>
                          <a:latin typeface="+mn-lt"/>
                          <a:ea typeface="+mn-ea"/>
                          <a:cs typeface="+mn-cs"/>
                        </a:rPr>
                        <a:t>Demográfico, desarrollo social</a:t>
                      </a:r>
                    </a:p>
                  </a:txBody>
                  <a:tcPr marL="0" marR="0" marT="0" marB="0" anchor="ctr">
                    <a:solidFill>
                      <a:schemeClr val="accent3">
                        <a:lumMod val="60000"/>
                        <a:lumOff val="40000"/>
                      </a:schemeClr>
                    </a:solidFill>
                  </a:tcPr>
                </a:tc>
                <a:extLst>
                  <a:ext uri="{0D108BD9-81ED-4DB2-BD59-A6C34878D82A}">
                    <a16:rowId xmlns:a16="http://schemas.microsoft.com/office/drawing/2014/main" val="993332774"/>
                  </a:ext>
                </a:extLst>
              </a:tr>
              <a:tr h="493041">
                <a:tc>
                  <a:txBody>
                    <a:bodyPr/>
                    <a:lstStyle/>
                    <a:p>
                      <a:pPr marL="0" algn="ctr" defTabSz="1219017" rtl="0" eaLnBrk="1" latinLnBrk="0" hangingPunct="1"/>
                      <a:r>
                        <a:rPr lang="es-ES" sz="1000" b="1" kern="1200" dirty="0">
                          <a:solidFill>
                            <a:schemeClr val="bg1"/>
                          </a:solidFill>
                          <a:latin typeface="+mn-lt"/>
                          <a:ea typeface="+mn-ea"/>
                          <a:cs typeface="+mn-cs"/>
                        </a:rPr>
                        <a:t>Enfermedades</a:t>
                      </a:r>
                    </a:p>
                  </a:txBody>
                  <a:tcPr marL="0" marR="0" marT="0" marB="0" anchor="ctr">
                    <a:solidFill>
                      <a:schemeClr val="accent3">
                        <a:lumMod val="75000"/>
                      </a:schemeClr>
                    </a:solidFill>
                  </a:tcPr>
                </a:tc>
                <a:tc>
                  <a:txBody>
                    <a:bodyPr/>
                    <a:lstStyle/>
                    <a:p>
                      <a:pPr marL="0" algn="ctr" defTabSz="1219017" rtl="0" eaLnBrk="1" latinLnBrk="0" hangingPunct="1"/>
                      <a:r>
                        <a:rPr lang="es-ES" sz="1000" b="1" kern="1200" dirty="0">
                          <a:solidFill>
                            <a:schemeClr val="tx1"/>
                          </a:solidFill>
                          <a:latin typeface="+mn-lt"/>
                          <a:ea typeface="+mn-ea"/>
                          <a:cs typeface="+mn-cs"/>
                        </a:rPr>
                        <a:t>Desarrollo Social, ambientales, desarrollo social, nivel de ingresos, cantidad de habitantes</a:t>
                      </a:r>
                    </a:p>
                  </a:txBody>
                  <a:tcPr marL="0" marR="0" marT="0" marB="0" anchor="ctr">
                    <a:solidFill>
                      <a:schemeClr val="accent3">
                        <a:lumMod val="60000"/>
                        <a:lumOff val="40000"/>
                      </a:schemeClr>
                    </a:solidFill>
                  </a:tcPr>
                </a:tc>
                <a:extLst>
                  <a:ext uri="{0D108BD9-81ED-4DB2-BD59-A6C34878D82A}">
                    <a16:rowId xmlns:a16="http://schemas.microsoft.com/office/drawing/2014/main" val="1233047202"/>
                  </a:ext>
                </a:extLst>
              </a:tr>
            </a:tbl>
          </a:graphicData>
        </a:graphic>
      </p:graphicFrame>
    </p:spTree>
    <p:extLst>
      <p:ext uri="{BB962C8B-B14F-4D97-AF65-F5344CB8AC3E}">
        <p14:creationId xmlns:p14="http://schemas.microsoft.com/office/powerpoint/2010/main" val="2518140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13</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DATASALUD</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276838" y="270040"/>
            <a:ext cx="1044406" cy="523220"/>
          </a:xfrm>
          <a:prstGeom prst="rect">
            <a:avLst/>
          </a:prstGeom>
        </p:spPr>
        <p:txBody>
          <a:bodyPr wrap="square">
            <a:spAutoFit/>
          </a:bodyPr>
          <a:lstStyle/>
          <a:p>
            <a:pPr algn="r" defTabSz="1219017">
              <a:buClr>
                <a:srgbClr val="E20613"/>
              </a:buClr>
              <a:buSzPct val="250000"/>
            </a:pPr>
            <a:r>
              <a:rPr lang="en-US" sz="2800" dirty="0">
                <a:solidFill>
                  <a:schemeClr val="accent1"/>
                </a:solidFill>
                <a:latin typeface="Chevin Pro Light" pitchFamily="34" charset="0"/>
              </a:rPr>
              <a:t>13-14</a:t>
            </a:r>
            <a:endParaRPr lang="ru-RU" sz="28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13. DATOS</a:t>
            </a:r>
            <a:endParaRPr kumimoji="0" lang="es-ES" sz="1200" b="1" i="0" u="none" strike="noStrike" kern="0" cap="none" spc="0" normalizeH="0" baseline="0" noProof="0" dirty="0">
              <a:ln>
                <a:noFill/>
              </a:ln>
              <a:solidFill>
                <a:schemeClr val="accent1"/>
              </a:solidFill>
              <a:effectLst/>
              <a:uLnTx/>
              <a:uFillTx/>
            </a:endParaRPr>
          </a:p>
        </p:txBody>
      </p:sp>
      <p:sp>
        <p:nvSpPr>
          <p:cNvPr id="147" name="TextBox 139">
            <a:extLst>
              <a:ext uri="{FF2B5EF4-FFF2-40B4-BE49-F238E27FC236}">
                <a16:creationId xmlns:a16="http://schemas.microsoft.com/office/drawing/2014/main" id="{937069AA-1202-498E-B1D1-577C31744471}"/>
              </a:ext>
            </a:extLst>
          </p:cNvPr>
          <p:cNvSpPr txBox="1"/>
          <p:nvPr/>
        </p:nvSpPr>
        <p:spPr>
          <a:xfrm>
            <a:off x="1558517" y="1806877"/>
            <a:ext cx="4498492" cy="903068"/>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Los datos vinculados a las variables de interés estarán definidos por algunos atributos que son específicos para cada conjunto de datos.</a:t>
            </a:r>
          </a:p>
          <a:p>
            <a:pPr defTabSz="1219017">
              <a:spcBef>
                <a:spcPts val="601"/>
              </a:spcBef>
              <a:spcAft>
                <a:spcPts val="601"/>
              </a:spcAft>
            </a:pPr>
            <a:r>
              <a:rPr lang="es-ES" sz="1067" dirty="0">
                <a:solidFill>
                  <a:srgbClr val="575756"/>
                </a:solidFill>
                <a:latin typeface="Chevin Pro DemiBold"/>
              </a:rPr>
              <a:t>En la siguiente tabla se puede sistematizar esta información y la del siguiente punto.</a:t>
            </a:r>
          </a:p>
        </p:txBody>
      </p:sp>
      <p:sp>
        <p:nvSpPr>
          <p:cNvPr id="3" name="Rectángulo 2">
            <a:extLst>
              <a:ext uri="{FF2B5EF4-FFF2-40B4-BE49-F238E27FC236}">
                <a16:creationId xmlns:a16="http://schemas.microsoft.com/office/drawing/2014/main" id="{A630F5D0-3788-451B-9D55-899F07FF1DAD}"/>
              </a:ext>
            </a:extLst>
          </p:cNvPr>
          <p:cNvSpPr/>
          <p:nvPr/>
        </p:nvSpPr>
        <p:spPr>
          <a:xfrm>
            <a:off x="6214824" y="1501611"/>
            <a:ext cx="4338176" cy="276999"/>
          </a:xfrm>
          <a:prstGeom prst="rect">
            <a:avLst/>
          </a:prstGeom>
        </p:spPr>
        <p:txBody>
          <a:bodyPr wrap="square">
            <a:spAutoFit/>
          </a:bodyPr>
          <a:lstStyle/>
          <a:p>
            <a:pPr lvl="0" defTabSz="1219017">
              <a:defRPr/>
            </a:pPr>
            <a:r>
              <a:rPr lang="es-ES" sz="1200" b="1" kern="0" dirty="0">
                <a:solidFill>
                  <a:schemeClr val="accent1"/>
                </a:solidFill>
              </a:rPr>
              <a:t>14. ACTUALIZACIÓN</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4" name="TextBox 139">
            <a:extLst>
              <a:ext uri="{FF2B5EF4-FFF2-40B4-BE49-F238E27FC236}">
                <a16:creationId xmlns:a16="http://schemas.microsoft.com/office/drawing/2014/main" id="{AE0EDE74-994E-46B4-A862-1E0024AA9F56}"/>
              </a:ext>
            </a:extLst>
          </p:cNvPr>
          <p:cNvSpPr txBox="1"/>
          <p:nvPr/>
        </p:nvSpPr>
        <p:spPr>
          <a:xfrm>
            <a:off x="6214824" y="1794597"/>
            <a:ext cx="4731066" cy="1067280"/>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Necesitamos tener una noción respecto de la periodicidad de actualización que requerirían los datos. Podría ser continua, diaria, semanal, mensual, etc.</a:t>
            </a:r>
          </a:p>
          <a:p>
            <a:pPr defTabSz="1219017">
              <a:spcBef>
                <a:spcPts val="601"/>
              </a:spcBef>
              <a:spcAft>
                <a:spcPts val="601"/>
              </a:spcAft>
            </a:pPr>
            <a:r>
              <a:rPr lang="es-ES" sz="1067" dirty="0">
                <a:solidFill>
                  <a:srgbClr val="575756"/>
                </a:solidFill>
                <a:latin typeface="Chevin Pro DemiBold"/>
              </a:rPr>
              <a:t>Además, si es posible identificar el o los métodos de actualización que se visualicen para los datos, sería de gran ayuda para evaluar el esfuerzo que eso requeriría.</a:t>
            </a:r>
            <a:endParaRPr lang="en-US" sz="1067" dirty="0">
              <a:solidFill>
                <a:srgbClr val="575756"/>
              </a:solidFill>
              <a:latin typeface="Chevin Pro DemiBold"/>
            </a:endParaRPr>
          </a:p>
        </p:txBody>
      </p:sp>
      <p:graphicFrame>
        <p:nvGraphicFramePr>
          <p:cNvPr id="5" name="Tabla 2">
            <a:extLst>
              <a:ext uri="{FF2B5EF4-FFF2-40B4-BE49-F238E27FC236}">
                <a16:creationId xmlns:a16="http://schemas.microsoft.com/office/drawing/2014/main" id="{3298B43D-017E-4660-84DE-25D6CE37B1C5}"/>
              </a:ext>
            </a:extLst>
          </p:cNvPr>
          <p:cNvGraphicFramePr>
            <a:graphicFrameLocks noGrp="1"/>
          </p:cNvGraphicFramePr>
          <p:nvPr>
            <p:extLst>
              <p:ext uri="{D42A27DB-BD31-4B8C-83A1-F6EECF244321}">
                <p14:modId xmlns:p14="http://schemas.microsoft.com/office/powerpoint/2010/main" val="1642779588"/>
              </p:ext>
            </p:extLst>
          </p:nvPr>
        </p:nvGraphicFramePr>
        <p:xfrm>
          <a:off x="1483756" y="3082295"/>
          <a:ext cx="9462133" cy="3360276"/>
        </p:xfrm>
        <a:graphic>
          <a:graphicData uri="http://schemas.openxmlformats.org/drawingml/2006/table">
            <a:tbl>
              <a:tblPr firstRow="1" bandRow="1">
                <a:tableStyleId>{5C22544A-7EE6-4342-B048-85BDC9FD1C3A}</a:tableStyleId>
              </a:tblPr>
              <a:tblGrid>
                <a:gridCol w="1150387">
                  <a:extLst>
                    <a:ext uri="{9D8B030D-6E8A-4147-A177-3AD203B41FA5}">
                      <a16:colId xmlns:a16="http://schemas.microsoft.com/office/drawing/2014/main" val="2103009954"/>
                    </a:ext>
                  </a:extLst>
                </a:gridCol>
                <a:gridCol w="2038218">
                  <a:extLst>
                    <a:ext uri="{9D8B030D-6E8A-4147-A177-3AD203B41FA5}">
                      <a16:colId xmlns:a16="http://schemas.microsoft.com/office/drawing/2014/main" val="1925803471"/>
                    </a:ext>
                  </a:extLst>
                </a:gridCol>
                <a:gridCol w="2869342">
                  <a:extLst>
                    <a:ext uri="{9D8B030D-6E8A-4147-A177-3AD203B41FA5}">
                      <a16:colId xmlns:a16="http://schemas.microsoft.com/office/drawing/2014/main" val="4209277347"/>
                    </a:ext>
                  </a:extLst>
                </a:gridCol>
                <a:gridCol w="1644983">
                  <a:extLst>
                    <a:ext uri="{9D8B030D-6E8A-4147-A177-3AD203B41FA5}">
                      <a16:colId xmlns:a16="http://schemas.microsoft.com/office/drawing/2014/main" val="2334272508"/>
                    </a:ext>
                  </a:extLst>
                </a:gridCol>
                <a:gridCol w="1759203">
                  <a:extLst>
                    <a:ext uri="{9D8B030D-6E8A-4147-A177-3AD203B41FA5}">
                      <a16:colId xmlns:a16="http://schemas.microsoft.com/office/drawing/2014/main" val="2411361094"/>
                    </a:ext>
                  </a:extLst>
                </a:gridCol>
              </a:tblGrid>
              <a:tr h="326366">
                <a:tc>
                  <a:txBody>
                    <a:bodyPr/>
                    <a:lstStyle/>
                    <a:p>
                      <a:r>
                        <a:rPr lang="es-ES" sz="1100" dirty="0"/>
                        <a:t>TIPO DE DATOS</a:t>
                      </a:r>
                    </a:p>
                  </a:txBody>
                  <a:tcPr>
                    <a:solidFill>
                      <a:schemeClr val="accent1"/>
                    </a:solidFill>
                  </a:tcPr>
                </a:tc>
                <a:tc>
                  <a:txBody>
                    <a:bodyPr/>
                    <a:lstStyle/>
                    <a:p>
                      <a:r>
                        <a:rPr lang="es-ES" sz="1100" dirty="0"/>
                        <a:t>REPRESENTAN</a:t>
                      </a:r>
                    </a:p>
                  </a:txBody>
                  <a:tcPr>
                    <a:solidFill>
                      <a:schemeClr val="accent2">
                        <a:lumMod val="75000"/>
                      </a:schemeClr>
                    </a:solidFill>
                  </a:tcPr>
                </a:tc>
                <a:tc>
                  <a:txBody>
                    <a:bodyPr/>
                    <a:lstStyle/>
                    <a:p>
                      <a:pPr algn="ctr"/>
                      <a:r>
                        <a:rPr lang="es-ES" sz="1100" dirty="0"/>
                        <a:t>Descripción</a:t>
                      </a:r>
                    </a:p>
                  </a:txBody>
                  <a:tcPr>
                    <a:solidFill>
                      <a:schemeClr val="accent2"/>
                    </a:solidFill>
                  </a:tcPr>
                </a:tc>
                <a:tc>
                  <a:txBody>
                    <a:bodyPr/>
                    <a:lstStyle/>
                    <a:p>
                      <a:pPr algn="ctr"/>
                      <a:r>
                        <a:rPr lang="es-ES" sz="1100" dirty="0"/>
                        <a:t>Periodos Actualización</a:t>
                      </a:r>
                    </a:p>
                  </a:txBody>
                  <a:tcPr>
                    <a:solidFill>
                      <a:schemeClr val="accent2"/>
                    </a:solidFill>
                  </a:tcPr>
                </a:tc>
                <a:tc>
                  <a:txBody>
                    <a:bodyPr/>
                    <a:lstStyle/>
                    <a:p>
                      <a:pPr algn="ctr"/>
                      <a:r>
                        <a:rPr lang="es-ES" sz="1100" dirty="0"/>
                        <a:t>Método Actualización</a:t>
                      </a:r>
                    </a:p>
                  </a:txBody>
                  <a:tcPr>
                    <a:solidFill>
                      <a:schemeClr val="accent2"/>
                    </a:solidFill>
                  </a:tcPr>
                </a:tc>
                <a:extLst>
                  <a:ext uri="{0D108BD9-81ED-4DB2-BD59-A6C34878D82A}">
                    <a16:rowId xmlns:a16="http://schemas.microsoft.com/office/drawing/2014/main" val="3633972298"/>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EVOLUCIÓN</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Esperamos todos los siguientes datos cuenten con Series históricas: Defunciones, nacimientos, urgencias, cobertura, ENO, proyecciones </a:t>
                      </a:r>
                    </a:p>
                  </a:txBody>
                  <a:tcPr marL="0" marR="0" marT="0" marB="0" anchor="ctr">
                    <a:solidFill>
                      <a:schemeClr val="accent2">
                        <a:lumMod val="75000"/>
                      </a:schemeClr>
                    </a:solidFill>
                  </a:tcPr>
                </a:tc>
                <a:tc>
                  <a:txBody>
                    <a:bodyPr/>
                    <a:lstStyle/>
                    <a:p>
                      <a:pPr algn="ctr"/>
                      <a:r>
                        <a:rPr lang="es-ES" sz="800" b="1" dirty="0">
                          <a:solidFill>
                            <a:srgbClr val="000000"/>
                          </a:solidFill>
                        </a:rPr>
                        <a:t>Todos los datos de enfermedades y cobertura de FONASA e </a:t>
                      </a:r>
                      <a:r>
                        <a:rPr lang="es-ES" sz="800" b="1" dirty="0" err="1">
                          <a:solidFill>
                            <a:srgbClr val="000000"/>
                          </a:solidFill>
                        </a:rPr>
                        <a:t>Isapre</a:t>
                      </a:r>
                      <a:r>
                        <a:rPr lang="es-ES" sz="800" b="1" dirty="0">
                          <a:solidFill>
                            <a:srgbClr val="000000"/>
                          </a:solidFill>
                        </a:rPr>
                        <a:t> deberían contar con series historias para notar el cambio en el tiempo y su evolución, de esta manera hacer comparaciones, proyecciones, </a:t>
                      </a:r>
                      <a:r>
                        <a:rPr lang="es-ES" sz="800" b="1" dirty="0" err="1">
                          <a:solidFill>
                            <a:srgbClr val="000000"/>
                          </a:solidFill>
                        </a:rPr>
                        <a:t>etc</a:t>
                      </a:r>
                      <a:endParaRPr lang="es-ES" sz="800" b="1" dirty="0">
                        <a:solidFill>
                          <a:srgbClr val="000000"/>
                        </a:solidFill>
                      </a:endParaRPr>
                    </a:p>
                  </a:txBody>
                  <a:tcPr marL="0" marR="0" marT="0" marB="0" anchor="ctr"/>
                </a:tc>
                <a:tc>
                  <a:txBody>
                    <a:bodyPr/>
                    <a:lstStyle/>
                    <a:p>
                      <a:pPr algn="ctr"/>
                      <a:r>
                        <a:rPr lang="es-ES" sz="800" b="1" dirty="0">
                          <a:solidFill>
                            <a:srgbClr val="000000"/>
                          </a:solidFill>
                        </a:rPr>
                        <a:t>-</a:t>
                      </a:r>
                    </a:p>
                  </a:txBody>
                  <a:tcPr marL="0" marR="0" marT="0" marB="0" anchor="ctr"/>
                </a:tc>
                <a:tc>
                  <a:txBody>
                    <a:bodyPr/>
                    <a:lstStyle/>
                    <a:p>
                      <a:pPr algn="ctr"/>
                      <a:r>
                        <a:rPr lang="es-ES" sz="800" b="1" dirty="0">
                          <a:solidFill>
                            <a:srgbClr val="000000"/>
                          </a:solidFill>
                        </a:rPr>
                        <a:t>Manual</a:t>
                      </a:r>
                    </a:p>
                    <a:p>
                      <a:pPr algn="ctr"/>
                      <a:endParaRPr lang="es-ES" sz="800" b="1" dirty="0">
                        <a:solidFill>
                          <a:srgbClr val="000000"/>
                        </a:solidFill>
                      </a:endParaRPr>
                    </a:p>
                  </a:txBody>
                  <a:tcPr marL="0" marR="0" marT="0" marB="0" anchor="ctr"/>
                </a:tc>
                <a:extLst>
                  <a:ext uri="{0D108BD9-81ED-4DB2-BD59-A6C34878D82A}">
                    <a16:rowId xmlns:a16="http://schemas.microsoft.com/office/drawing/2014/main" val="3965232244"/>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SITUACIÓN</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Estado Actual de cobertura de profesionales, establecimientos de salud</a:t>
                      </a:r>
                    </a:p>
                  </a:txBody>
                  <a:tcPr marL="0" marR="0" marT="0" marB="0" anchor="ctr">
                    <a:solidFill>
                      <a:schemeClr val="accent2">
                        <a:lumMod val="75000"/>
                      </a:schemeClr>
                    </a:solidFill>
                  </a:tcPr>
                </a:tc>
                <a:tc>
                  <a:txBody>
                    <a:bodyPr/>
                    <a:lstStyle/>
                    <a:p>
                      <a:pPr algn="ctr"/>
                      <a:r>
                        <a:rPr lang="es-ES" sz="800" b="1" dirty="0">
                          <a:solidFill>
                            <a:srgbClr val="000000"/>
                          </a:solidFill>
                        </a:rPr>
                        <a:t>Los datos como la cobertura de profesionales y establecimientos de salud se esperan sean solo actuales. Los datos de los profesionales podría pensarse en evolución</a:t>
                      </a:r>
                    </a:p>
                  </a:txBody>
                  <a:tcPr marL="0" marR="0" marT="0" marB="0" anchor="ctr"/>
                </a:tc>
                <a:tc>
                  <a:txBody>
                    <a:bodyPr/>
                    <a:lstStyle/>
                    <a:p>
                      <a:pPr algn="ctr"/>
                      <a:r>
                        <a:rPr lang="es-ES" sz="800" b="1" dirty="0">
                          <a:solidFill>
                            <a:srgbClr val="000000"/>
                          </a:solidFill>
                        </a:rPr>
                        <a:t>-</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a:ln>
                            <a:noFill/>
                          </a:ln>
                          <a:solidFill>
                            <a:srgbClr val="000000"/>
                          </a:solidFill>
                          <a:effectLst/>
                          <a:uLnTx/>
                          <a:uFillTx/>
                          <a:latin typeface="Calibri"/>
                          <a:ea typeface="+mn-ea"/>
                          <a:cs typeface="+mn-cs"/>
                        </a:rPr>
                        <a:t>Manual</a:t>
                      </a:r>
                      <a:endParaRPr kumimoji="0" lang="es-ES" sz="800" b="1"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extLst>
                  <a:ext uri="{0D108BD9-81ED-4DB2-BD59-A6C34878D82A}">
                    <a16:rowId xmlns:a16="http://schemas.microsoft.com/office/drawing/2014/main" val="2044707719"/>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PROYECCIÓN</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Proyecciones de enfermedades de interés</a:t>
                      </a:r>
                    </a:p>
                  </a:txBody>
                  <a:tcPr marL="0" marR="0" marT="0" marB="0" anchor="ctr">
                    <a:solidFill>
                      <a:schemeClr val="accent2">
                        <a:lumMod val="75000"/>
                      </a:schemeClr>
                    </a:solidFill>
                  </a:tcPr>
                </a:tc>
                <a:tc>
                  <a:txBody>
                    <a:bodyPr/>
                    <a:lstStyle/>
                    <a:p>
                      <a:pPr algn="ctr"/>
                      <a:r>
                        <a:rPr lang="es-ES" sz="800" b="1" dirty="0">
                          <a:solidFill>
                            <a:srgbClr val="000000"/>
                          </a:solidFill>
                        </a:rPr>
                        <a:t>Proyecciones de datos que no se tengan las bases de datos actualizadas (al año)</a:t>
                      </a:r>
                    </a:p>
                  </a:txBody>
                  <a:tcPr marL="0" marR="0" marT="0" marB="0" anchor="ctr"/>
                </a:tc>
                <a:tc>
                  <a:txBody>
                    <a:bodyPr/>
                    <a:lstStyle/>
                    <a:p>
                      <a:pPr algn="ctr"/>
                      <a:r>
                        <a:rPr lang="es-ES" sz="800" b="1" dirty="0">
                          <a:solidFill>
                            <a:srgbClr val="000000"/>
                          </a:solidFill>
                        </a:rPr>
                        <a:t>-</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a:ln>
                            <a:noFill/>
                          </a:ln>
                          <a:solidFill>
                            <a:srgbClr val="000000"/>
                          </a:solidFill>
                          <a:effectLst/>
                          <a:uLnTx/>
                          <a:uFillTx/>
                          <a:latin typeface="Calibri"/>
                          <a:ea typeface="+mn-ea"/>
                          <a:cs typeface="+mn-cs"/>
                        </a:rPr>
                        <a:t>Manual</a:t>
                      </a:r>
                      <a:endParaRPr kumimoji="0" lang="es-ES" sz="800" b="1"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extLst>
                  <a:ext uri="{0D108BD9-81ED-4DB2-BD59-A6C34878D82A}">
                    <a16:rowId xmlns:a16="http://schemas.microsoft.com/office/drawing/2014/main" val="3548585519"/>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UBICACIÓN</a:t>
                      </a:r>
                    </a:p>
                  </a:txBody>
                  <a:tcPr marL="0" marR="0" marT="0" marB="0" anchor="ctr">
                    <a:solidFill>
                      <a:schemeClr val="accent1"/>
                    </a:solidFill>
                  </a:tcPr>
                </a:tc>
                <a:tc>
                  <a:txBody>
                    <a:bodyPr/>
                    <a:lstStyle/>
                    <a:p>
                      <a:pPr marL="0" algn="ctr" defTabSz="1219017" rtl="0" eaLnBrk="1" latinLnBrk="0" hangingPunct="1"/>
                      <a:r>
                        <a:rPr lang="es-ES" sz="900" b="1" kern="1200" dirty="0" err="1">
                          <a:solidFill>
                            <a:schemeClr val="bg1"/>
                          </a:solidFill>
                          <a:latin typeface="+mn-lt"/>
                          <a:ea typeface="+mn-ea"/>
                          <a:cs typeface="+mn-cs"/>
                        </a:rPr>
                        <a:t>Geolocalizar</a:t>
                      </a:r>
                      <a:r>
                        <a:rPr lang="es-ES" sz="900" b="1" kern="1200" dirty="0">
                          <a:solidFill>
                            <a:schemeClr val="bg1"/>
                          </a:solidFill>
                          <a:latin typeface="+mn-lt"/>
                          <a:ea typeface="+mn-ea"/>
                          <a:cs typeface="+mn-cs"/>
                        </a:rPr>
                        <a:t> establecimientos</a:t>
                      </a:r>
                    </a:p>
                  </a:txBody>
                  <a:tcPr marL="0" marR="0" marT="0" marB="0" anchor="ctr">
                    <a:solidFill>
                      <a:schemeClr val="accent2">
                        <a:lumMod val="75000"/>
                      </a:schemeClr>
                    </a:solidFill>
                  </a:tcPr>
                </a:tc>
                <a:tc>
                  <a:txBody>
                    <a:bodyPr/>
                    <a:lstStyle/>
                    <a:p>
                      <a:pPr algn="ctr"/>
                      <a:r>
                        <a:rPr lang="es-ES" sz="800" b="1" dirty="0">
                          <a:solidFill>
                            <a:srgbClr val="000000"/>
                          </a:solidFill>
                        </a:rPr>
                        <a:t>Además de la dirección y la comuna-región donde se encuentran los establecimientos, es importante </a:t>
                      </a:r>
                      <a:r>
                        <a:rPr lang="es-ES" sz="800" b="1" dirty="0" err="1">
                          <a:solidFill>
                            <a:srgbClr val="000000"/>
                          </a:solidFill>
                        </a:rPr>
                        <a:t>geolocalizarlos</a:t>
                      </a:r>
                      <a:r>
                        <a:rPr lang="es-ES" sz="800" b="1" dirty="0">
                          <a:solidFill>
                            <a:srgbClr val="000000"/>
                          </a:solidFill>
                        </a:rPr>
                        <a:t> para lograr una mejor visualización de la cobertura de establecimientos, comparar distancias, etc.</a:t>
                      </a:r>
                    </a:p>
                  </a:txBody>
                  <a:tcPr marL="0" marR="0" marT="0" marB="0" anchor="ctr"/>
                </a:tc>
                <a:tc>
                  <a:txBody>
                    <a:bodyPr/>
                    <a:lstStyle/>
                    <a:p>
                      <a:pPr algn="ctr"/>
                      <a:r>
                        <a:rPr lang="es-ES" sz="800" b="1" dirty="0">
                          <a:solidFill>
                            <a:srgbClr val="000000"/>
                          </a:solidFill>
                        </a:rPr>
                        <a:t>-</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a:ln>
                            <a:noFill/>
                          </a:ln>
                          <a:solidFill>
                            <a:srgbClr val="000000"/>
                          </a:solidFill>
                          <a:effectLst/>
                          <a:uLnTx/>
                          <a:uFillTx/>
                          <a:latin typeface="Calibri"/>
                          <a:ea typeface="+mn-ea"/>
                          <a:cs typeface="+mn-cs"/>
                        </a:rPr>
                        <a:t>Manual</a:t>
                      </a:r>
                      <a:endParaRPr kumimoji="0" lang="es-ES" sz="800" b="1"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extLst>
                  <a:ext uri="{0D108BD9-81ED-4DB2-BD59-A6C34878D82A}">
                    <a16:rowId xmlns:a16="http://schemas.microsoft.com/office/drawing/2014/main" val="3850010357"/>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ESCALA</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Comunal-regional-nacional</a:t>
                      </a:r>
                    </a:p>
                  </a:txBody>
                  <a:tcPr marL="0" marR="0" marT="0" marB="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r>
                        <a:rPr lang="es-ES" sz="800" b="1" dirty="0">
                          <a:solidFill>
                            <a:srgbClr val="000000"/>
                          </a:solidFill>
                        </a:rPr>
                        <a:t>-</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000000"/>
                          </a:solidFill>
                          <a:effectLst/>
                          <a:uLnTx/>
                          <a:uFillTx/>
                          <a:latin typeface="Calibri"/>
                          <a:ea typeface="+mn-ea"/>
                          <a:cs typeface="+mn-cs"/>
                        </a:rPr>
                        <a:t>Manual</a:t>
                      </a:r>
                    </a:p>
                  </a:txBody>
                  <a:tcPr marL="0" marR="0" marT="0" marB="0" anchor="ctr"/>
                </a:tc>
                <a:extLst>
                  <a:ext uri="{0D108BD9-81ED-4DB2-BD59-A6C34878D82A}">
                    <a16:rowId xmlns:a16="http://schemas.microsoft.com/office/drawing/2014/main" val="993332774"/>
                  </a:ext>
                </a:extLst>
              </a:tr>
              <a:tr h="326366">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1233047202"/>
                  </a:ext>
                </a:extLst>
              </a:tr>
              <a:tr h="326366">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1808640980"/>
                  </a:ext>
                </a:extLst>
              </a:tr>
              <a:tr h="326366">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730017987"/>
                  </a:ext>
                </a:extLst>
              </a:tr>
            </a:tbl>
          </a:graphicData>
        </a:graphic>
      </p:graphicFrame>
    </p:spTree>
    <p:extLst>
      <p:ext uri="{BB962C8B-B14F-4D97-AF65-F5344CB8AC3E}">
        <p14:creationId xmlns:p14="http://schemas.microsoft.com/office/powerpoint/2010/main" val="3049415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2</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1321243" y="309297"/>
            <a:ext cx="9471550" cy="510887"/>
          </a:xfrm>
          <a:prstGeom prst="rect">
            <a:avLst/>
          </a:prstGeom>
        </p:spPr>
        <p:txBody>
          <a:bodyP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lvl="0" algn="l">
              <a:defRPr/>
            </a:pPr>
            <a:r>
              <a:rPr kumimoji="0" lang="es-ES" sz="2000" b="0" i="0" u="none" strike="noStrike" kern="1200" cap="none" spc="0" normalizeH="0" baseline="0" noProof="0" dirty="0">
                <a:ln>
                  <a:noFill/>
                </a:ln>
                <a:solidFill>
                  <a:srgbClr val="575756"/>
                </a:solidFill>
                <a:effectLst/>
                <a:uLnTx/>
                <a:uFillTx/>
                <a:latin typeface="inherit"/>
                <a:ea typeface="+mj-ea"/>
                <a:cs typeface="+mj-cs"/>
              </a:rPr>
              <a:t>                                               </a:t>
            </a:r>
            <a:endParaRPr kumimoji="0" lang="ru-RU" sz="2000" b="0" i="0" u="none" strike="noStrike" kern="1200" cap="none" spc="0" normalizeH="0" baseline="0" noProof="0" dirty="0">
              <a:ln>
                <a:noFill/>
              </a:ln>
              <a:solidFill>
                <a:schemeClr val="tx1"/>
              </a:solidFill>
              <a:effectLst/>
              <a:uLnTx/>
              <a:uFillTx/>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DATASALUD</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1-2</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67062" y="86384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defTabSz="1219017" eaLnBrk="1" fontAlgn="auto" latinLnBrk="0" hangingPunct="1">
              <a:lnSpc>
                <a:spcPct val="100000"/>
              </a:lnSpc>
              <a:spcBef>
                <a:spcPts val="0"/>
              </a:spcBef>
              <a:spcAft>
                <a:spcPts val="0"/>
              </a:spcAft>
              <a:buClrTx/>
              <a:buSzTx/>
              <a:buFontTx/>
              <a:buNone/>
              <a:tabLst/>
              <a:defRPr/>
            </a:pPr>
            <a:r>
              <a:rPr lang="es-ES" sz="1000" kern="0" dirty="0">
                <a:solidFill>
                  <a:srgbClr val="FFFFFF"/>
                </a:solidFill>
                <a:latin typeface="Calibri"/>
              </a:rPr>
              <a:t>          </a:t>
            </a:r>
            <a:r>
              <a:rPr kumimoji="0" lang="es-ES" sz="1000" b="0" i="0" u="none" strike="noStrike" kern="0" cap="none" spc="0" normalizeH="0" baseline="0" noProof="0" dirty="0">
                <a:ln>
                  <a:noFill/>
                </a:ln>
                <a:solidFill>
                  <a:srgbClr val="FFFFFF"/>
                </a:solidFill>
                <a:effectLst/>
                <a:uLnTx/>
                <a:uFillTx/>
                <a:latin typeface="Calibri"/>
                <a:ea typeface="+mn-ea"/>
                <a:cs typeface="+mn-cs"/>
              </a:rPr>
              <a:t>Proyecto enfocado en la toma de decisiones respecto a la salud a nivel macro</a:t>
            </a:r>
            <a:endParaRPr kumimoji="0" lang="ru-RU"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66331"/>
            <a:ext cx="7590945" cy="48990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marL="0" marR="0" lvl="0" indent="0" defTabSz="1219017"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a:noFill/>
                </a:ln>
                <a:solidFill>
                  <a:schemeClr val="accent1"/>
                </a:solidFill>
                <a:effectLst/>
                <a:uLnTx/>
                <a:uFillTx/>
              </a:rPr>
              <a:t>1. CONTEXTO</a:t>
            </a:r>
          </a:p>
        </p:txBody>
      </p:sp>
      <p:cxnSp>
        <p:nvCxnSpPr>
          <p:cNvPr id="146" name="Straight Connector 136">
            <a:extLst>
              <a:ext uri="{FF2B5EF4-FFF2-40B4-BE49-F238E27FC236}">
                <a16:creationId xmlns:a16="http://schemas.microsoft.com/office/drawing/2014/main" id="{A5E31865-5335-4BA5-81E4-ACEB52F5FCA7}"/>
              </a:ext>
            </a:extLst>
          </p:cNvPr>
          <p:cNvCxnSpPr>
            <a:cxnSpLocks/>
          </p:cNvCxnSpPr>
          <p:nvPr/>
        </p:nvCxnSpPr>
        <p:spPr>
          <a:xfrm>
            <a:off x="6096001" y="1864955"/>
            <a:ext cx="0" cy="36298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7" name="TextBox 139">
            <a:extLst>
              <a:ext uri="{FF2B5EF4-FFF2-40B4-BE49-F238E27FC236}">
                <a16:creationId xmlns:a16="http://schemas.microsoft.com/office/drawing/2014/main" id="{937069AA-1202-498E-B1D1-577C31744471}"/>
              </a:ext>
            </a:extLst>
          </p:cNvPr>
          <p:cNvSpPr txBox="1"/>
          <p:nvPr/>
        </p:nvSpPr>
        <p:spPr>
          <a:xfrm>
            <a:off x="1558517" y="1806877"/>
            <a:ext cx="4498492" cy="3663695"/>
          </a:xfrm>
          <a:prstGeom prst="rect">
            <a:avLst/>
          </a:prstGeom>
          <a:noFill/>
        </p:spPr>
        <p:txBody>
          <a:bodyPr wrap="square" rtlCol="0">
            <a:spAutoFit/>
          </a:bodyPr>
          <a:lstStyle/>
          <a:p>
            <a:pPr algn="just" defTabSz="1219017">
              <a:spcBef>
                <a:spcPts val="601"/>
              </a:spcBef>
              <a:spcAft>
                <a:spcPts val="601"/>
              </a:spcAft>
            </a:pPr>
            <a:r>
              <a:rPr lang="es-ES" sz="1067" dirty="0">
                <a:solidFill>
                  <a:srgbClr val="575756"/>
                </a:solidFill>
                <a:latin typeface="Chevin Pro DemiBold"/>
              </a:rPr>
              <a:t>Si bien la cantidad de datos disponibles para el público relacionados con la salud son hartos y están (la mayoría) en el Departamento de Estadísticas e Información de la Salud, el modo en que están disponibles (.</a:t>
            </a:r>
            <a:r>
              <a:rPr lang="es-ES" sz="1067" dirty="0" err="1">
                <a:solidFill>
                  <a:srgbClr val="575756"/>
                </a:solidFill>
                <a:latin typeface="Chevin Pro DemiBold"/>
              </a:rPr>
              <a:t>csv</a:t>
            </a:r>
            <a:r>
              <a:rPr lang="es-ES" sz="1067" dirty="0">
                <a:solidFill>
                  <a:srgbClr val="575756"/>
                </a:solidFill>
                <a:latin typeface="Chevin Pro DemiBold"/>
              </a:rPr>
              <a:t>) no es muy didáctico y no se pueden relacionar los datos entre sí. </a:t>
            </a:r>
          </a:p>
          <a:p>
            <a:pPr algn="just" defTabSz="1219017">
              <a:spcBef>
                <a:spcPts val="601"/>
              </a:spcBef>
              <a:spcAft>
                <a:spcPts val="601"/>
              </a:spcAft>
            </a:pPr>
            <a:r>
              <a:rPr lang="es-ES" sz="1067" dirty="0">
                <a:solidFill>
                  <a:srgbClr val="575756"/>
                </a:solidFill>
                <a:latin typeface="Chevin Pro DemiBold"/>
              </a:rPr>
              <a:t>Hoy más que nunca es importante conocer la comuna-provincia-región-país en temas de salud para responder de mejor manera a situaciones como la que estamos viviendo –pandemia-.</a:t>
            </a:r>
          </a:p>
          <a:p>
            <a:pPr algn="just" defTabSz="1219017">
              <a:spcBef>
                <a:spcPts val="601"/>
              </a:spcBef>
              <a:spcAft>
                <a:spcPts val="601"/>
              </a:spcAft>
            </a:pPr>
            <a:r>
              <a:rPr lang="es-ES" sz="1067" dirty="0">
                <a:solidFill>
                  <a:srgbClr val="575756"/>
                </a:solidFill>
                <a:latin typeface="Chevin Pro DemiBold"/>
              </a:rPr>
              <a:t>El tener una mejor idea de las “tendencias” en cuanto a salud (o cualquier tema) de manera inmediata permite tomar decisiones  con mejores fundamentos y menos sesgadas. De la misma manera, conocer los recursos disponibles que se tienen en la localidad elegida (comuna-provincia-región-país) entrega las herramientas necesarias para la toma de decisiones de: distribución de presupuesto, implementación de programas de salud, actividades de las autoridades, etc.</a:t>
            </a:r>
          </a:p>
          <a:p>
            <a:pPr algn="just" defTabSz="1219017">
              <a:spcBef>
                <a:spcPts val="601"/>
              </a:spcBef>
              <a:spcAft>
                <a:spcPts val="601"/>
              </a:spcAft>
            </a:pPr>
            <a:r>
              <a:rPr lang="es-ES" sz="1067" dirty="0">
                <a:solidFill>
                  <a:srgbClr val="575756"/>
                </a:solidFill>
                <a:latin typeface="Chevin Pro DemiBold"/>
              </a:rPr>
              <a:t>Es necesario saber que no todos los datos de la salud en Chile están actualizados, sin embargo, las proyecciones también nos dan una mejor visual de cómo estamos a nivel de salud.</a:t>
            </a:r>
          </a:p>
          <a:p>
            <a:pPr algn="just" defTabSz="1219017">
              <a:spcBef>
                <a:spcPts val="601"/>
              </a:spcBef>
              <a:spcAft>
                <a:spcPts val="601"/>
              </a:spcAft>
            </a:pPr>
            <a:endParaRPr lang="es-ES" sz="1067" dirty="0">
              <a:solidFill>
                <a:srgbClr val="575756"/>
              </a:solidFill>
              <a:latin typeface="Chevin Pro DemiBold"/>
            </a:endParaRPr>
          </a:p>
        </p:txBody>
      </p:sp>
      <p:sp>
        <p:nvSpPr>
          <p:cNvPr id="2" name="Rectángulo 1">
            <a:extLst>
              <a:ext uri="{FF2B5EF4-FFF2-40B4-BE49-F238E27FC236}">
                <a16:creationId xmlns:a16="http://schemas.microsoft.com/office/drawing/2014/main" id="{B87AAC0D-F7E1-4617-A963-3BEA5411BEDB}"/>
              </a:ext>
            </a:extLst>
          </p:cNvPr>
          <p:cNvSpPr/>
          <p:nvPr/>
        </p:nvSpPr>
        <p:spPr>
          <a:xfrm>
            <a:off x="6392414" y="1501612"/>
            <a:ext cx="4338176" cy="276999"/>
          </a:xfrm>
          <a:prstGeom prst="rect">
            <a:avLst/>
          </a:prstGeom>
        </p:spPr>
        <p:txBody>
          <a:bodyPr wrap="square">
            <a:spAutoFit/>
          </a:bodyPr>
          <a:lstStyle/>
          <a:p>
            <a:pPr marL="0" marR="0" lvl="0" indent="0" defTabSz="1219017" eaLnBrk="1" fontAlgn="auto" latinLnBrk="0" hangingPunct="1">
              <a:lnSpc>
                <a:spcPct val="100000"/>
              </a:lnSpc>
              <a:spcBef>
                <a:spcPts val="0"/>
              </a:spcBef>
              <a:spcAft>
                <a:spcPts val="0"/>
              </a:spcAft>
              <a:buClrTx/>
              <a:buSzTx/>
              <a:buFontTx/>
              <a:buNone/>
              <a:tabLst/>
              <a:defRPr/>
            </a:pPr>
            <a:r>
              <a:rPr lang="es-ES" sz="1200" b="1" kern="0" dirty="0">
                <a:solidFill>
                  <a:schemeClr val="accent1"/>
                </a:solidFill>
              </a:rPr>
              <a:t>2. CARACTERÍSTICAS PRINCIPALES</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33" name="CuadroTexto 32">
            <a:extLst>
              <a:ext uri="{FF2B5EF4-FFF2-40B4-BE49-F238E27FC236}">
                <a16:creationId xmlns:a16="http://schemas.microsoft.com/office/drawing/2014/main" id="{2D543DD4-77C5-4C23-B492-349AEF0C9F98}"/>
              </a:ext>
            </a:extLst>
          </p:cNvPr>
          <p:cNvSpPr txBox="1"/>
          <p:nvPr/>
        </p:nvSpPr>
        <p:spPr>
          <a:xfrm>
            <a:off x="9739581" y="902129"/>
            <a:ext cx="2435980" cy="26161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es-ES" sz="1100" dirty="0">
              <a:solidFill>
                <a:schemeClr val="accent2">
                  <a:lumMod val="60000"/>
                  <a:lumOff val="40000"/>
                </a:schemeClr>
              </a:solidFill>
              <a:latin typeface="Chevin Pro Light"/>
            </a:endParaRPr>
          </a:p>
        </p:txBody>
      </p:sp>
      <p:sp>
        <p:nvSpPr>
          <p:cNvPr id="16" name="TextBox 139">
            <a:extLst>
              <a:ext uri="{FF2B5EF4-FFF2-40B4-BE49-F238E27FC236}">
                <a16:creationId xmlns:a16="http://schemas.microsoft.com/office/drawing/2014/main" id="{EDB07FAF-5487-494D-B0BE-1E8A0D9643D6}"/>
              </a:ext>
            </a:extLst>
          </p:cNvPr>
          <p:cNvSpPr txBox="1"/>
          <p:nvPr/>
        </p:nvSpPr>
        <p:spPr>
          <a:xfrm>
            <a:off x="6392414" y="1864955"/>
            <a:ext cx="4498492" cy="1878015"/>
          </a:xfrm>
          <a:prstGeom prst="rect">
            <a:avLst/>
          </a:prstGeom>
          <a:noFill/>
        </p:spPr>
        <p:txBody>
          <a:bodyPr wrap="square" rtlCol="0">
            <a:spAutoFit/>
          </a:bodyPr>
          <a:lstStyle/>
          <a:p>
            <a:pPr algn="just" defTabSz="1219017">
              <a:spcBef>
                <a:spcPts val="601"/>
              </a:spcBef>
              <a:spcAft>
                <a:spcPts val="601"/>
              </a:spcAft>
            </a:pPr>
            <a:r>
              <a:rPr lang="es-ES" sz="1067" dirty="0">
                <a:solidFill>
                  <a:srgbClr val="575756"/>
                </a:solidFill>
                <a:latin typeface="Chevin Pro DemiBold"/>
              </a:rPr>
              <a:t>Plataforma que despliega un perfil general de la salud en el territorio nacional, regional o comunal y por servicio de salud.</a:t>
            </a:r>
          </a:p>
          <a:p>
            <a:pPr algn="just" defTabSz="1219017">
              <a:spcBef>
                <a:spcPts val="601"/>
              </a:spcBef>
              <a:spcAft>
                <a:spcPts val="601"/>
              </a:spcAft>
            </a:pPr>
            <a:r>
              <a:rPr lang="es-ES" sz="1067" dirty="0">
                <a:solidFill>
                  <a:srgbClr val="575756"/>
                </a:solidFill>
                <a:latin typeface="Chevin Pro DemiBold"/>
              </a:rPr>
              <a:t>Al hablar de salud tendemos a pensar en solo enfermedades, sin embargo, para tomar decisiones con respecto a estos temas, es fundamental conocer el estado administrativo del área. Por esto, DATASALUD  se enfoca en conocer el estado administrativo de la salud en el territorio, además de considerar las urgencias más recurrentes, enfermedades de notificación obligatoria y proyecciones de otros temas .</a:t>
            </a:r>
          </a:p>
          <a:p>
            <a:pPr algn="just" defTabSz="1219017">
              <a:spcBef>
                <a:spcPts val="601"/>
              </a:spcBef>
              <a:spcAft>
                <a:spcPts val="601"/>
              </a:spcAft>
            </a:pPr>
            <a:endParaRPr lang="es-ES" sz="1067" dirty="0">
              <a:solidFill>
                <a:srgbClr val="575756"/>
              </a:solidFill>
              <a:latin typeface="Chevin Pro DemiBold"/>
            </a:endParaRPr>
          </a:p>
        </p:txBody>
      </p:sp>
    </p:spTree>
    <p:extLst>
      <p:ext uri="{BB962C8B-B14F-4D97-AF65-F5344CB8AC3E}">
        <p14:creationId xmlns:p14="http://schemas.microsoft.com/office/powerpoint/2010/main" val="261129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3</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3700715" y="309297"/>
            <a:ext cx="6176710" cy="510887"/>
          </a:xfrm>
          <a:prstGeom prst="rect">
            <a:avLst/>
          </a:prstGeom>
        </p:spPr>
        <p:txBody>
          <a:bodyPr anchor="ct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lvl="0" algn="l">
              <a:defRPr/>
            </a:pPr>
            <a:endParaRPr kumimoji="0" lang="ru-RU" sz="1400" b="0" i="0" u="none" strike="noStrike" kern="1200" cap="none" spc="0" normalizeH="0" baseline="0" noProof="0" dirty="0">
              <a:ln>
                <a:noFill/>
              </a:ln>
              <a:solidFill>
                <a:srgbClr val="5C5C5C"/>
              </a:solidFill>
              <a:effectLst/>
              <a:uLnTx/>
              <a:uFillTx/>
              <a:ea typeface="+mj-ea"/>
              <a:cs typeface="+mj-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lvl="0" algn="ctr" defTabSz="1219017">
              <a:lnSpc>
                <a:spcPct val="110000"/>
              </a:lnSpc>
              <a:defRPr/>
            </a:pPr>
            <a:r>
              <a:rPr lang="en-US" sz="1400" b="1" kern="0" dirty="0">
                <a:solidFill>
                  <a:srgbClr val="FFFFFF"/>
                </a:solidFill>
                <a:latin typeface="Chevin Pro DemiBold" pitchFamily="34" charset="0"/>
                <a:cs typeface="Calibri"/>
              </a:rPr>
              <a:t>DATASALUD</a:t>
            </a:r>
            <a:endParaRPr lang="ru-RU" sz="1400" b="1" kern="0" dirty="0">
              <a:solidFill>
                <a:srgbClr val="FFFFFF"/>
              </a:solidFill>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3-4</a:t>
            </a:r>
            <a:endParaRPr lang="ru-RU" sz="2400" dirty="0">
              <a:solidFill>
                <a:schemeClr val="accent1"/>
              </a:solidFill>
              <a:latin typeface="Chevin Pro Light" pitchFamily="34" charset="0"/>
            </a:endParaRPr>
          </a:p>
        </p:txBody>
      </p:sp>
      <p:sp>
        <p:nvSpPr>
          <p:cNvPr id="82" name="Oval 133">
            <a:extLst>
              <a:ext uri="{FF2B5EF4-FFF2-40B4-BE49-F238E27FC236}">
                <a16:creationId xmlns:a16="http://schemas.microsoft.com/office/drawing/2014/main" id="{DD74A113-C846-46BE-BE44-3674A305326D}"/>
              </a:ext>
            </a:extLst>
          </p:cNvPr>
          <p:cNvSpPr/>
          <p:nvPr/>
        </p:nvSpPr>
        <p:spPr>
          <a:xfrm>
            <a:off x="7169828"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66331"/>
            <a:ext cx="7590945" cy="48990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cxnSp>
        <p:nvCxnSpPr>
          <p:cNvPr id="146" name="Straight Connector 136">
            <a:extLst>
              <a:ext uri="{FF2B5EF4-FFF2-40B4-BE49-F238E27FC236}">
                <a16:creationId xmlns:a16="http://schemas.microsoft.com/office/drawing/2014/main" id="{A5E31865-5335-4BA5-81E4-ACEB52F5FCA7}"/>
              </a:ext>
            </a:extLst>
          </p:cNvPr>
          <p:cNvCxnSpPr/>
          <p:nvPr/>
        </p:nvCxnSpPr>
        <p:spPr>
          <a:xfrm>
            <a:off x="6096001" y="1974012"/>
            <a:ext cx="0" cy="2088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Текст 11">
            <a:extLst>
              <a:ext uri="{FF2B5EF4-FFF2-40B4-BE49-F238E27FC236}">
                <a16:creationId xmlns:a16="http://schemas.microsoft.com/office/drawing/2014/main" id="{90631CD3-427F-4E13-B56C-8CC869D79AE1}"/>
              </a:ext>
            </a:extLst>
          </p:cNvPr>
          <p:cNvSpPr txBox="1">
            <a:spLocks/>
          </p:cNvSpPr>
          <p:nvPr/>
        </p:nvSpPr>
        <p:spPr>
          <a:xfrm>
            <a:off x="1464396" y="1823111"/>
            <a:ext cx="4553501" cy="2838099"/>
          </a:xfrm>
          <a:prstGeom prst="rect">
            <a:avLst/>
          </a:prstGeom>
        </p:spPr>
        <p:txBody>
          <a:bodyPr/>
          <a:lstStyle>
            <a:lvl1pPr marL="457132" indent="-457132"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1pPr>
            <a:lvl2pPr marL="990451" indent="-380943"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2pPr>
            <a:lvl3pPr marL="1523771"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3pPr>
            <a:lvl4pPr marL="2133280"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4pPr>
            <a:lvl5pPr marL="2742788"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5pPr>
            <a:lvl6pPr marL="3352297"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9pPr>
          </a:lstStyle>
          <a:p>
            <a:pPr marL="272202" marR="0" lvl="0" indent="-272202" algn="just" defTabSz="1219017" rtl="0" eaLnBrk="1" fontAlgn="base" latinLnBrk="0" hangingPunct="1">
              <a:lnSpc>
                <a:spcPct val="120000"/>
              </a:lnSpc>
              <a:spcBef>
                <a:spcPct val="20000"/>
              </a:spcBef>
              <a:spcAft>
                <a:spcPts val="0"/>
              </a:spcAft>
              <a:buClrTx/>
              <a:buSzTx/>
              <a:buFont typeface="+mj-lt"/>
              <a:buAutoNum type="arabicPeriod"/>
              <a:tabLst/>
              <a:defRPr/>
            </a:pPr>
            <a:r>
              <a:rPr lang="es-ES" sz="1050" dirty="0">
                <a:solidFill>
                  <a:srgbClr val="595959"/>
                </a:solidFill>
              </a:rPr>
              <a:t>Autoridades del gobierno. Alcaldes, SEREMIS, Ministros, etc. Facilita toma de decisiones.</a:t>
            </a:r>
          </a:p>
          <a:p>
            <a:pPr marL="272202" marR="0" lvl="0" indent="-272202" algn="just" defTabSz="1219017" rtl="0" eaLnBrk="1" fontAlgn="base" latinLnBrk="0" hangingPunct="1">
              <a:lnSpc>
                <a:spcPct val="120000"/>
              </a:lnSpc>
              <a:spcBef>
                <a:spcPct val="20000"/>
              </a:spcBef>
              <a:spcAft>
                <a:spcPts val="0"/>
              </a:spcAft>
              <a:buClrTx/>
              <a:buSzTx/>
              <a:buFont typeface="+mj-lt"/>
              <a:buAutoNum type="arabicPeriod"/>
              <a:tabLst/>
              <a:defRPr/>
            </a:pPr>
            <a:r>
              <a:rPr lang="es-ES" sz="1050" dirty="0" err="1">
                <a:solidFill>
                  <a:srgbClr val="595959"/>
                </a:solidFill>
              </a:rPr>
              <a:t>Isapres</a:t>
            </a:r>
            <a:r>
              <a:rPr lang="es-ES" sz="1050" dirty="0">
                <a:solidFill>
                  <a:srgbClr val="595959"/>
                </a:solidFill>
              </a:rPr>
              <a:t> FONASA. Entrega una idea de su cobertura a lo largo del país y en comparación a FONASA, se conocen las urgencias más recurrentes. También al conocer las enfermedades y emergencias más comunes se pueden personalizar aún más los planes.</a:t>
            </a:r>
          </a:p>
          <a:p>
            <a:pPr marL="272202" marR="0" lvl="0" indent="-272202" algn="just" defTabSz="1219017" rtl="0" eaLnBrk="1" fontAlgn="base" latinLnBrk="0" hangingPunct="1">
              <a:lnSpc>
                <a:spcPct val="120000"/>
              </a:lnSpc>
              <a:spcBef>
                <a:spcPct val="20000"/>
              </a:spcBef>
              <a:spcAft>
                <a:spcPts val="0"/>
              </a:spcAft>
              <a:buClrTx/>
              <a:buSzTx/>
              <a:buFont typeface="+mj-lt"/>
              <a:buAutoNum type="arabicPeriod"/>
              <a:tabLst/>
              <a:defRPr/>
            </a:pPr>
            <a:r>
              <a:rPr lang="es-ES" sz="1050" dirty="0">
                <a:solidFill>
                  <a:srgbClr val="595959"/>
                </a:solidFill>
              </a:rPr>
              <a:t>Ambulancias. Al conocerse los ingresos a urgencias más recurrentes se puede estar más preparado para recibirlas como primer contacto.</a:t>
            </a:r>
          </a:p>
          <a:p>
            <a:pPr marL="272202" marR="0" lvl="0" indent="-272202" algn="just" defTabSz="1219017" rtl="0" eaLnBrk="1" fontAlgn="base" latinLnBrk="0" hangingPunct="1">
              <a:lnSpc>
                <a:spcPct val="120000"/>
              </a:lnSpc>
              <a:spcBef>
                <a:spcPct val="20000"/>
              </a:spcBef>
              <a:spcAft>
                <a:spcPts val="0"/>
              </a:spcAft>
              <a:buClrTx/>
              <a:buSzTx/>
              <a:buFont typeface="+mj-lt"/>
              <a:buAutoNum type="arabicPeriod"/>
              <a:tabLst/>
              <a:defRPr/>
            </a:pPr>
            <a:r>
              <a:rPr lang="es-ES" sz="1050" dirty="0">
                <a:solidFill>
                  <a:srgbClr val="595959"/>
                </a:solidFill>
              </a:rPr>
              <a:t>Profesionales de la salud. Al conocer la cobertura y necesidades de las distintas comunas a lo largo del país, se puede elegir un destino laboral considerando la “competencia” laboral.</a:t>
            </a:r>
          </a:p>
          <a:p>
            <a:pPr marL="272202" marR="0" lvl="0" indent="-272202" algn="just" defTabSz="1219017" rtl="0" eaLnBrk="1" fontAlgn="base" latinLnBrk="0" hangingPunct="1">
              <a:lnSpc>
                <a:spcPct val="120000"/>
              </a:lnSpc>
              <a:spcBef>
                <a:spcPct val="20000"/>
              </a:spcBef>
              <a:spcAft>
                <a:spcPts val="0"/>
              </a:spcAft>
              <a:buClrTx/>
              <a:buSzTx/>
              <a:buFont typeface="+mj-lt"/>
              <a:buAutoNum type="arabicPeriod"/>
              <a:tabLst/>
              <a:defRPr/>
            </a:pPr>
            <a:endParaRPr lang="es-ES" sz="1050" dirty="0">
              <a:solidFill>
                <a:srgbClr val="595959"/>
              </a:solidFill>
            </a:endParaRPr>
          </a:p>
          <a:p>
            <a:pPr marL="272202" marR="0" lvl="0" indent="-272202" algn="just" defTabSz="1219017" rtl="0" eaLnBrk="1" fontAlgn="base" latinLnBrk="0" hangingPunct="1">
              <a:lnSpc>
                <a:spcPct val="120000"/>
              </a:lnSpc>
              <a:spcBef>
                <a:spcPct val="20000"/>
              </a:spcBef>
              <a:spcAft>
                <a:spcPts val="0"/>
              </a:spcAft>
              <a:buClrTx/>
              <a:buSzTx/>
              <a:buFont typeface="+mj-lt"/>
              <a:buAutoNum type="arabicPeriod"/>
              <a:tabLst/>
              <a:defRPr/>
            </a:pPr>
            <a:endParaRPr lang="es-ES" sz="1050" dirty="0">
              <a:solidFill>
                <a:srgbClr val="595959"/>
              </a:solidFill>
            </a:endParaRPr>
          </a:p>
          <a:p>
            <a:pPr marL="272202" marR="0" lvl="0" indent="-272202" algn="just" defTabSz="1219017" rtl="0" eaLnBrk="1" fontAlgn="base" latinLnBrk="0" hangingPunct="1">
              <a:lnSpc>
                <a:spcPct val="120000"/>
              </a:lnSpc>
              <a:spcBef>
                <a:spcPct val="20000"/>
              </a:spcBef>
              <a:spcAft>
                <a:spcPts val="0"/>
              </a:spcAft>
              <a:buClrTx/>
              <a:buSzTx/>
              <a:buFont typeface="+mj-lt"/>
              <a:buAutoNum type="arabicPeriod"/>
              <a:tabLst/>
              <a:defRPr/>
            </a:pPr>
            <a:endParaRPr kumimoji="0" lang="es-ES" sz="1050" b="0" i="0" u="none" strike="noStrike" kern="1200" cap="none" spc="0" normalizeH="0" baseline="0" noProof="0" dirty="0">
              <a:ln>
                <a:noFill/>
              </a:ln>
              <a:solidFill>
                <a:srgbClr val="595959"/>
              </a:solidFill>
              <a:effectLst/>
              <a:uLnTx/>
              <a:uFillTx/>
              <a:latin typeface="Chevin Pro Light"/>
              <a:ea typeface="+mn-ea"/>
            </a:endParaRPr>
          </a:p>
          <a:p>
            <a:pPr marL="272202" marR="0" lvl="0" indent="-272202" algn="just" defTabSz="1219017" rtl="0" eaLnBrk="1" fontAlgn="base" latinLnBrk="0" hangingPunct="1">
              <a:lnSpc>
                <a:spcPct val="120000"/>
              </a:lnSpc>
              <a:spcBef>
                <a:spcPct val="20000"/>
              </a:spcBef>
              <a:spcAft>
                <a:spcPts val="0"/>
              </a:spcAft>
              <a:buClrTx/>
              <a:buSzTx/>
              <a:buFont typeface="Arial" pitchFamily="34" charset="0"/>
              <a:buChar char="•"/>
              <a:tabLst/>
              <a:defRPr/>
            </a:pPr>
            <a:endParaRPr kumimoji="0" lang="es-ES" sz="1050" b="0" i="0" u="none" strike="noStrike" kern="1200" cap="none" spc="0" normalizeH="0" baseline="0" noProof="0" dirty="0">
              <a:ln>
                <a:noFill/>
              </a:ln>
              <a:solidFill>
                <a:srgbClr val="595959"/>
              </a:solidFill>
              <a:effectLst/>
              <a:uLnTx/>
              <a:uFillTx/>
              <a:latin typeface="Chevin Pro Light"/>
              <a:ea typeface="+mn-ea"/>
            </a:endParaRPr>
          </a:p>
          <a:p>
            <a:pPr marL="272202" marR="0" lvl="0" indent="-272202" algn="just" defTabSz="1219017" rtl="0" eaLnBrk="1" fontAlgn="base" latinLnBrk="0" hangingPunct="1">
              <a:lnSpc>
                <a:spcPct val="120000"/>
              </a:lnSpc>
              <a:spcBef>
                <a:spcPct val="20000"/>
              </a:spcBef>
              <a:spcAft>
                <a:spcPts val="0"/>
              </a:spcAft>
              <a:buClrTx/>
              <a:buSzTx/>
              <a:buFont typeface="Arial" pitchFamily="34" charset="0"/>
              <a:buChar char="•"/>
              <a:tabLst/>
              <a:defRPr/>
            </a:pPr>
            <a:endParaRPr kumimoji="0" lang="es-ES" sz="1050" b="0" i="0" u="none" strike="noStrike" kern="1200" cap="none" spc="0" normalizeH="0" baseline="0" noProof="0" dirty="0">
              <a:ln>
                <a:noFill/>
              </a:ln>
              <a:solidFill>
                <a:srgbClr val="595959"/>
              </a:solidFill>
              <a:effectLst/>
              <a:uLnTx/>
              <a:uFillTx/>
              <a:latin typeface="Chevin Pro Light"/>
              <a:ea typeface="+mn-ea"/>
            </a:endParaRPr>
          </a:p>
        </p:txBody>
      </p:sp>
      <p:sp>
        <p:nvSpPr>
          <p:cNvPr id="3" name="Rectángulo 2">
            <a:extLst>
              <a:ext uri="{FF2B5EF4-FFF2-40B4-BE49-F238E27FC236}">
                <a16:creationId xmlns:a16="http://schemas.microsoft.com/office/drawing/2014/main" id="{A630F5D0-3788-451B-9D55-899F07FF1DAD}"/>
              </a:ext>
            </a:extLst>
          </p:cNvPr>
          <p:cNvSpPr/>
          <p:nvPr/>
        </p:nvSpPr>
        <p:spPr>
          <a:xfrm>
            <a:off x="1464397" y="1530913"/>
            <a:ext cx="4025885" cy="276999"/>
          </a:xfrm>
          <a:prstGeom prst="rect">
            <a:avLst/>
          </a:prstGeom>
        </p:spPr>
        <p:txBody>
          <a:bodyPr wrap="square">
            <a:spAutoFit/>
          </a:bodyPr>
          <a:lstStyle/>
          <a:p>
            <a:pPr marL="0" marR="0" lvl="0" indent="0" defTabSz="1219017" eaLnBrk="1" fontAlgn="auto" latinLnBrk="0" hangingPunct="1">
              <a:lnSpc>
                <a:spcPct val="100000"/>
              </a:lnSpc>
              <a:spcBef>
                <a:spcPts val="0"/>
              </a:spcBef>
              <a:spcAft>
                <a:spcPts val="0"/>
              </a:spcAft>
              <a:buClrTx/>
              <a:buSzTx/>
              <a:buFontTx/>
              <a:buNone/>
              <a:tabLst/>
              <a:defRPr/>
            </a:pPr>
            <a:r>
              <a:rPr lang="es-ES" sz="1200" b="1" kern="0" dirty="0">
                <a:solidFill>
                  <a:schemeClr val="accent1"/>
                </a:solidFill>
              </a:rPr>
              <a:t>3. PÚBLICO OBJETIVO</a:t>
            </a:r>
            <a:endParaRPr kumimoji="0" lang="es-ES" sz="1200" b="1" i="0" u="none" strike="noStrike" kern="0" cap="none" spc="0" normalizeH="0" baseline="0" noProof="0" dirty="0">
              <a:ln>
                <a:noFill/>
              </a:ln>
              <a:solidFill>
                <a:schemeClr val="accent1"/>
              </a:solidFill>
              <a:effectLst/>
              <a:uLnTx/>
              <a:uFillTx/>
            </a:endParaRPr>
          </a:p>
        </p:txBody>
      </p:sp>
      <p:pic>
        <p:nvPicPr>
          <p:cNvPr id="10" name="Imagen 9">
            <a:extLst>
              <a:ext uri="{FF2B5EF4-FFF2-40B4-BE49-F238E27FC236}">
                <a16:creationId xmlns:a16="http://schemas.microsoft.com/office/drawing/2014/main" id="{12A0AEB4-83C1-4698-B9F8-FE10E0D422AA}"/>
              </a:ext>
            </a:extLst>
          </p:cNvPr>
          <p:cNvPicPr>
            <a:picLocks noChangeAspect="1"/>
          </p:cNvPicPr>
          <p:nvPr/>
        </p:nvPicPr>
        <p:blipFill>
          <a:blip r:embed="rId2"/>
          <a:stretch>
            <a:fillRect/>
          </a:stretch>
        </p:blipFill>
        <p:spPr>
          <a:xfrm>
            <a:off x="6486866" y="3764720"/>
            <a:ext cx="360000" cy="360000"/>
          </a:xfrm>
          <a:prstGeom prst="rect">
            <a:avLst/>
          </a:prstGeom>
        </p:spPr>
      </p:pic>
      <p:pic>
        <p:nvPicPr>
          <p:cNvPr id="12" name="Imagen 11" descr="Imagen que contiene computadora, teclado, botella&#10;&#10;Descripción generada automáticamente">
            <a:extLst>
              <a:ext uri="{FF2B5EF4-FFF2-40B4-BE49-F238E27FC236}">
                <a16:creationId xmlns:a16="http://schemas.microsoft.com/office/drawing/2014/main" id="{EA8335D2-03BF-42F7-BA2C-7DB574F04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4046" y="3764720"/>
            <a:ext cx="360000" cy="360000"/>
          </a:xfrm>
          <a:prstGeom prst="rect">
            <a:avLst/>
          </a:prstGeom>
        </p:spPr>
      </p:pic>
      <p:pic>
        <p:nvPicPr>
          <p:cNvPr id="14" name="Imagen 13" descr="Imagen que contiene computer, computadora, pantalla, monitor&#10;&#10;Descripción generada automáticamente">
            <a:extLst>
              <a:ext uri="{FF2B5EF4-FFF2-40B4-BE49-F238E27FC236}">
                <a16:creationId xmlns:a16="http://schemas.microsoft.com/office/drawing/2014/main" id="{D5F137B0-8703-42EA-A757-02136A80E6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1226" y="3764720"/>
            <a:ext cx="360000" cy="360000"/>
          </a:xfrm>
          <a:prstGeom prst="rect">
            <a:avLst/>
          </a:prstGeom>
        </p:spPr>
      </p:pic>
      <p:pic>
        <p:nvPicPr>
          <p:cNvPr id="16" name="Imagen 15" descr="Imagen que contiene monitor, computadora, pantalla, tabla&#10;&#10;Descripción generada automáticamente">
            <a:extLst>
              <a:ext uri="{FF2B5EF4-FFF2-40B4-BE49-F238E27FC236}">
                <a16:creationId xmlns:a16="http://schemas.microsoft.com/office/drawing/2014/main" id="{57D21773-D9E3-451C-A5D3-64B8BC9F80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8406" y="3764720"/>
            <a:ext cx="360000" cy="360000"/>
          </a:xfrm>
          <a:prstGeom prst="rect">
            <a:avLst/>
          </a:prstGeom>
        </p:spPr>
      </p:pic>
      <p:pic>
        <p:nvPicPr>
          <p:cNvPr id="18" name="Imagen 17" descr="Imagen que contiene computer, tabla, monitor, pantalla&#10;&#10;Descripción generada automáticamente">
            <a:extLst>
              <a:ext uri="{FF2B5EF4-FFF2-40B4-BE49-F238E27FC236}">
                <a16:creationId xmlns:a16="http://schemas.microsoft.com/office/drawing/2014/main" id="{B68953DE-22B2-44E5-8D39-07E40B0E2D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5586" y="3764720"/>
            <a:ext cx="360000" cy="360000"/>
          </a:xfrm>
          <a:prstGeom prst="rect">
            <a:avLst/>
          </a:prstGeom>
        </p:spPr>
      </p:pic>
      <p:pic>
        <p:nvPicPr>
          <p:cNvPr id="20" name="Imagen 19">
            <a:extLst>
              <a:ext uri="{FF2B5EF4-FFF2-40B4-BE49-F238E27FC236}">
                <a16:creationId xmlns:a16="http://schemas.microsoft.com/office/drawing/2014/main" id="{7428D72C-DD5A-421A-B15D-3F43D0EB69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2766" y="3764720"/>
            <a:ext cx="360000" cy="360000"/>
          </a:xfrm>
          <a:prstGeom prst="rect">
            <a:avLst/>
          </a:prstGeom>
        </p:spPr>
      </p:pic>
      <p:pic>
        <p:nvPicPr>
          <p:cNvPr id="23" name="Imagen 22" descr="Imagen que contiene tren, cuarto&#10;&#10;Descripción generada automáticamente">
            <a:extLst>
              <a:ext uri="{FF2B5EF4-FFF2-40B4-BE49-F238E27FC236}">
                <a16:creationId xmlns:a16="http://schemas.microsoft.com/office/drawing/2014/main" id="{DBABD78E-E06C-4EC3-830D-D775B96A85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49947" y="3764720"/>
            <a:ext cx="360000" cy="360000"/>
          </a:xfrm>
          <a:prstGeom prst="rect">
            <a:avLst/>
          </a:prstGeom>
        </p:spPr>
      </p:pic>
      <p:sp>
        <p:nvSpPr>
          <p:cNvPr id="24" name="Rectángulo 23">
            <a:extLst>
              <a:ext uri="{FF2B5EF4-FFF2-40B4-BE49-F238E27FC236}">
                <a16:creationId xmlns:a16="http://schemas.microsoft.com/office/drawing/2014/main" id="{B9C22E0B-5065-47C4-B96F-2092FFC488E7}"/>
              </a:ext>
            </a:extLst>
          </p:cNvPr>
          <p:cNvSpPr/>
          <p:nvPr/>
        </p:nvSpPr>
        <p:spPr>
          <a:xfrm>
            <a:off x="6311324" y="1546112"/>
            <a:ext cx="4338176" cy="276999"/>
          </a:xfrm>
          <a:prstGeom prst="rect">
            <a:avLst/>
          </a:prstGeom>
        </p:spPr>
        <p:txBody>
          <a:bodyPr wrap="square">
            <a:spAutoFit/>
          </a:bodyPr>
          <a:lstStyle/>
          <a:p>
            <a:pPr marL="0" marR="0" lvl="0" indent="0" defTabSz="1219017" eaLnBrk="1" fontAlgn="auto" latinLnBrk="0" hangingPunct="1">
              <a:lnSpc>
                <a:spcPct val="100000"/>
              </a:lnSpc>
              <a:spcBef>
                <a:spcPts val="0"/>
              </a:spcBef>
              <a:spcAft>
                <a:spcPts val="0"/>
              </a:spcAft>
              <a:buClrTx/>
              <a:buSzTx/>
              <a:buFontTx/>
              <a:buNone/>
              <a:tabLst/>
              <a:defRPr/>
            </a:pPr>
            <a:r>
              <a:rPr lang="es-ES" sz="1200" b="1" kern="0" dirty="0">
                <a:solidFill>
                  <a:schemeClr val="accent1"/>
                </a:solidFill>
              </a:rPr>
              <a:t>4. PAÍSES PRIORITARIOS</a:t>
            </a:r>
            <a:endParaRPr kumimoji="0" lang="es-ES" sz="1200" b="1" i="0" u="none" strike="noStrike" kern="0" cap="none" spc="0" normalizeH="0" baseline="0" noProof="0" dirty="0">
              <a:ln>
                <a:noFill/>
              </a:ln>
              <a:solidFill>
                <a:schemeClr val="accent1"/>
              </a:solidFill>
              <a:effectLst/>
              <a:uLnTx/>
              <a:uFillTx/>
            </a:endParaRPr>
          </a:p>
        </p:txBody>
      </p:sp>
      <p:sp>
        <p:nvSpPr>
          <p:cNvPr id="25" name="Oval 133">
            <a:extLst>
              <a:ext uri="{FF2B5EF4-FFF2-40B4-BE49-F238E27FC236}">
                <a16:creationId xmlns:a16="http://schemas.microsoft.com/office/drawing/2014/main" id="{7E177D52-4FE0-469F-881C-A226BD83C922}"/>
              </a:ext>
            </a:extLst>
          </p:cNvPr>
          <p:cNvSpPr/>
          <p:nvPr/>
        </p:nvSpPr>
        <p:spPr>
          <a:xfrm>
            <a:off x="6595456"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r>
              <a:rPr kumimoji="0" lang="id-ID" sz="1351" b="0" i="0" u="none" strike="noStrike" kern="0" cap="none" spc="0" normalizeH="0" baseline="0" noProof="0" dirty="0">
                <a:ln>
                  <a:noFill/>
                </a:ln>
                <a:solidFill>
                  <a:srgbClr val="FFFFFF"/>
                </a:solidFill>
                <a:effectLst/>
                <a:uLnTx/>
                <a:uFillTx/>
                <a:latin typeface="Calibri"/>
                <a:ea typeface="+mn-ea"/>
                <a:cs typeface="+mn-cs"/>
              </a:rPr>
              <a:t>x</a:t>
            </a:r>
            <a:r>
              <a:rPr kumimoji="0" lang="id-ID" sz="1351" b="0" i="0" u="none" strike="noStrike" kern="0" cap="none" spc="0" normalizeH="0" baseline="0" noProof="0" dirty="0">
                <a:ln>
                  <a:noFill/>
                </a:ln>
                <a:effectLst/>
                <a:uLnTx/>
                <a:uFillTx/>
                <a:latin typeface="Calibri"/>
                <a:ea typeface="+mn-ea"/>
                <a:cs typeface="+mn-cs"/>
              </a:rPr>
              <a:t>x</a:t>
            </a:r>
            <a:r>
              <a:rPr kumimoji="0" lang="id-ID" sz="1351" b="0" i="0" u="none" strike="noStrike" kern="0" cap="none" spc="0" normalizeH="0" baseline="0" noProof="0" dirty="0">
                <a:ln>
                  <a:noFill/>
                </a:ln>
                <a:solidFill>
                  <a:srgbClr val="FFFFFF"/>
                </a:solidFill>
                <a:effectLst/>
                <a:uLnTx/>
                <a:uFillTx/>
                <a:latin typeface="Calibri"/>
                <a:ea typeface="+mn-ea"/>
                <a:cs typeface="+mn-cs"/>
              </a:rPr>
              <a:t>x</a:t>
            </a:r>
          </a:p>
        </p:txBody>
      </p:sp>
      <p:sp>
        <p:nvSpPr>
          <p:cNvPr id="26" name="Oval 133">
            <a:extLst>
              <a:ext uri="{FF2B5EF4-FFF2-40B4-BE49-F238E27FC236}">
                <a16:creationId xmlns:a16="http://schemas.microsoft.com/office/drawing/2014/main" id="{6781009F-C851-4CBA-AFE9-C74E5E27B781}"/>
              </a:ext>
            </a:extLst>
          </p:cNvPr>
          <p:cNvSpPr/>
          <p:nvPr/>
        </p:nvSpPr>
        <p:spPr>
          <a:xfrm>
            <a:off x="7744200"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sp>
        <p:nvSpPr>
          <p:cNvPr id="27" name="Oval 133">
            <a:extLst>
              <a:ext uri="{FF2B5EF4-FFF2-40B4-BE49-F238E27FC236}">
                <a16:creationId xmlns:a16="http://schemas.microsoft.com/office/drawing/2014/main" id="{CC5B80C1-9C65-4988-B12D-3F232A1F2585}"/>
              </a:ext>
            </a:extLst>
          </p:cNvPr>
          <p:cNvSpPr/>
          <p:nvPr/>
        </p:nvSpPr>
        <p:spPr>
          <a:xfrm>
            <a:off x="8892944"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sp>
        <p:nvSpPr>
          <p:cNvPr id="28" name="Oval 133">
            <a:extLst>
              <a:ext uri="{FF2B5EF4-FFF2-40B4-BE49-F238E27FC236}">
                <a16:creationId xmlns:a16="http://schemas.microsoft.com/office/drawing/2014/main" id="{88C51D06-58F6-413B-9CAE-2A48B109599E}"/>
              </a:ext>
            </a:extLst>
          </p:cNvPr>
          <p:cNvSpPr/>
          <p:nvPr/>
        </p:nvSpPr>
        <p:spPr>
          <a:xfrm>
            <a:off x="8318572"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id-ID" sz="1351" b="0" i="0" u="none" strike="noStrike" kern="0" cap="none" spc="0" normalizeH="0" baseline="0" noProof="0">
              <a:ln>
                <a:noFill/>
              </a:ln>
              <a:solidFill>
                <a:srgbClr val="FFFFFF"/>
              </a:solidFill>
              <a:effectLst/>
              <a:uLnTx/>
              <a:uFillTx/>
              <a:latin typeface="Calibri"/>
              <a:ea typeface="+mn-ea"/>
              <a:cs typeface="+mn-cs"/>
            </a:endParaRPr>
          </a:p>
        </p:txBody>
      </p:sp>
      <p:sp>
        <p:nvSpPr>
          <p:cNvPr id="29" name="Oval 133">
            <a:extLst>
              <a:ext uri="{FF2B5EF4-FFF2-40B4-BE49-F238E27FC236}">
                <a16:creationId xmlns:a16="http://schemas.microsoft.com/office/drawing/2014/main" id="{062446E0-74D2-43EB-A230-BE184017FC60}"/>
              </a:ext>
            </a:extLst>
          </p:cNvPr>
          <p:cNvSpPr/>
          <p:nvPr/>
        </p:nvSpPr>
        <p:spPr>
          <a:xfrm>
            <a:off x="9467316"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sp>
        <p:nvSpPr>
          <p:cNvPr id="30" name="Oval 133">
            <a:extLst>
              <a:ext uri="{FF2B5EF4-FFF2-40B4-BE49-F238E27FC236}">
                <a16:creationId xmlns:a16="http://schemas.microsoft.com/office/drawing/2014/main" id="{2827D291-F731-47E2-AC32-31FDCAC6B350}"/>
              </a:ext>
            </a:extLst>
          </p:cNvPr>
          <p:cNvSpPr/>
          <p:nvPr/>
        </p:nvSpPr>
        <p:spPr>
          <a:xfrm>
            <a:off x="10041690"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4" name="Текст 11">
            <a:extLst>
              <a:ext uri="{FF2B5EF4-FFF2-40B4-BE49-F238E27FC236}">
                <a16:creationId xmlns:a16="http://schemas.microsoft.com/office/drawing/2014/main" id="{9DF9B355-EA45-42F4-BB51-E7C473EFE72C}"/>
              </a:ext>
            </a:extLst>
          </p:cNvPr>
          <p:cNvSpPr txBox="1">
            <a:spLocks/>
          </p:cNvSpPr>
          <p:nvPr/>
        </p:nvSpPr>
        <p:spPr>
          <a:xfrm>
            <a:off x="6311324" y="1803296"/>
            <a:ext cx="4416280" cy="1551067"/>
          </a:xfrm>
          <a:prstGeom prst="rect">
            <a:avLst/>
          </a:prstGeom>
        </p:spPr>
        <p:txBody>
          <a:bodyPr/>
          <a:lstStyle>
            <a:lvl1pPr marL="457132" indent="-457132"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1pPr>
            <a:lvl2pPr marL="990451" indent="-380943"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2pPr>
            <a:lvl3pPr marL="1523771"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3pPr>
            <a:lvl4pPr marL="2133280"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4pPr>
            <a:lvl5pPr marL="2742788"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5pPr>
            <a:lvl6pPr marL="3352297"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9pPr>
          </a:lstStyle>
          <a:p>
            <a:pPr marL="0" lvl="0" indent="0" algn="just" fontAlgn="base">
              <a:buNone/>
              <a:defRPr/>
            </a:pPr>
            <a:endParaRPr kumimoji="0" lang="es-ES" sz="1050" b="0" i="0" u="none" strike="noStrike" kern="1200" cap="none" spc="0" normalizeH="0" baseline="0" noProof="0" dirty="0">
              <a:ln>
                <a:noFill/>
              </a:ln>
              <a:solidFill>
                <a:srgbClr val="595959"/>
              </a:solidFill>
              <a:effectLst/>
              <a:uLnTx/>
              <a:uFillTx/>
              <a:latin typeface="Chevin Pro Light"/>
              <a:ea typeface="+mn-ea"/>
            </a:endParaRPr>
          </a:p>
        </p:txBody>
      </p:sp>
      <p:sp>
        <p:nvSpPr>
          <p:cNvPr id="32" name="Текст 11">
            <a:extLst>
              <a:ext uri="{FF2B5EF4-FFF2-40B4-BE49-F238E27FC236}">
                <a16:creationId xmlns:a16="http://schemas.microsoft.com/office/drawing/2014/main" id="{FADA635D-8A3D-3343-A4AC-F7F2F83D3A69}"/>
              </a:ext>
            </a:extLst>
          </p:cNvPr>
          <p:cNvSpPr txBox="1">
            <a:spLocks/>
          </p:cNvSpPr>
          <p:nvPr/>
        </p:nvSpPr>
        <p:spPr>
          <a:xfrm>
            <a:off x="6311324" y="1823111"/>
            <a:ext cx="4300692" cy="881239"/>
          </a:xfrm>
          <a:prstGeom prst="rect">
            <a:avLst/>
          </a:prstGeom>
        </p:spPr>
        <p:txBody>
          <a:bodyPr/>
          <a:lstStyle>
            <a:lvl1pPr marL="457132" indent="-457132"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1pPr>
            <a:lvl2pPr marL="990451" indent="-380943"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2pPr>
            <a:lvl3pPr marL="1523771"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3pPr>
            <a:lvl4pPr marL="2133280"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4pPr>
            <a:lvl5pPr marL="2742788"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5pPr>
            <a:lvl6pPr marL="3352297"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9pPr>
          </a:lstStyle>
          <a:p>
            <a:pPr marL="0" marR="0" lvl="0" indent="0" algn="just" defTabSz="1219017" rtl="0" eaLnBrk="1" fontAlgn="base" latinLnBrk="0" hangingPunct="1">
              <a:lnSpc>
                <a:spcPct val="120000"/>
              </a:lnSpc>
              <a:spcBef>
                <a:spcPct val="20000"/>
              </a:spcBef>
              <a:spcAft>
                <a:spcPts val="0"/>
              </a:spcAft>
              <a:buClrTx/>
              <a:buSzTx/>
              <a:buNone/>
              <a:tabLst/>
              <a:defRPr/>
            </a:pPr>
            <a:r>
              <a:rPr lang="es-ES" sz="1050" dirty="0">
                <a:solidFill>
                  <a:srgbClr val="595959"/>
                </a:solidFill>
              </a:rPr>
              <a:t>Depende de la disponibilidad de datos en cada país.</a:t>
            </a:r>
            <a:endParaRPr kumimoji="0" lang="es-ES" sz="1050" b="0" i="0" u="none" strike="noStrike" kern="1200" cap="none" spc="0" normalizeH="0" baseline="0" noProof="0" dirty="0">
              <a:ln>
                <a:noFill/>
              </a:ln>
              <a:solidFill>
                <a:srgbClr val="595959"/>
              </a:solidFill>
              <a:effectLst/>
              <a:uLnTx/>
              <a:uFillTx/>
              <a:latin typeface="Chevin Pro Light"/>
              <a:ea typeface="+mn-ea"/>
            </a:endParaRPr>
          </a:p>
          <a:p>
            <a:pPr marL="272202" marR="0" lvl="0" indent="-272202" algn="just" defTabSz="1219017" rtl="0" eaLnBrk="1" fontAlgn="base" latinLnBrk="0" hangingPunct="1">
              <a:lnSpc>
                <a:spcPct val="120000"/>
              </a:lnSpc>
              <a:spcBef>
                <a:spcPct val="20000"/>
              </a:spcBef>
              <a:spcAft>
                <a:spcPts val="0"/>
              </a:spcAft>
              <a:buClrTx/>
              <a:buSzTx/>
              <a:buFont typeface="Arial" pitchFamily="34" charset="0"/>
              <a:buChar char="•"/>
              <a:tabLst/>
              <a:defRPr/>
            </a:pPr>
            <a:endParaRPr kumimoji="0" lang="es-ES" sz="1050" b="0" i="0" u="none" strike="noStrike" kern="1200" cap="none" spc="0" normalizeH="0" baseline="0" noProof="0" dirty="0">
              <a:ln>
                <a:noFill/>
              </a:ln>
              <a:solidFill>
                <a:srgbClr val="595959"/>
              </a:solidFill>
              <a:effectLst/>
              <a:uLnTx/>
              <a:uFillTx/>
              <a:latin typeface="Chevin Pro Light"/>
              <a:ea typeface="+mn-ea"/>
            </a:endParaRPr>
          </a:p>
          <a:p>
            <a:pPr marL="272202" marR="0" lvl="0" indent="-272202" algn="just" defTabSz="1219017" rtl="0" eaLnBrk="1" fontAlgn="base" latinLnBrk="0" hangingPunct="1">
              <a:lnSpc>
                <a:spcPct val="120000"/>
              </a:lnSpc>
              <a:spcBef>
                <a:spcPct val="20000"/>
              </a:spcBef>
              <a:spcAft>
                <a:spcPts val="0"/>
              </a:spcAft>
              <a:buClrTx/>
              <a:buSzTx/>
              <a:buFont typeface="Arial" pitchFamily="34" charset="0"/>
              <a:buChar char="•"/>
              <a:tabLst/>
              <a:defRPr/>
            </a:pPr>
            <a:endParaRPr kumimoji="0" lang="es-ES" sz="1050" b="0" i="0" u="none" strike="noStrike" kern="1200" cap="none" spc="0" normalizeH="0" baseline="0" noProof="0" dirty="0">
              <a:ln>
                <a:noFill/>
              </a:ln>
              <a:solidFill>
                <a:srgbClr val="595959"/>
              </a:solidFill>
              <a:effectLst/>
              <a:uLnTx/>
              <a:uFillTx/>
              <a:latin typeface="Chevin Pro Light"/>
              <a:ea typeface="+mn-ea"/>
            </a:endParaRPr>
          </a:p>
        </p:txBody>
      </p:sp>
    </p:spTree>
    <p:extLst>
      <p:ext uri="{BB962C8B-B14F-4D97-AF65-F5344CB8AC3E}">
        <p14:creationId xmlns:p14="http://schemas.microsoft.com/office/powerpoint/2010/main" val="354296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4</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3700715" y="309297"/>
            <a:ext cx="6252910" cy="510887"/>
          </a:xfrm>
          <a:prstGeom prst="rect">
            <a:avLst/>
          </a:prstGeom>
        </p:spPr>
        <p:txBody>
          <a:bodyPr anchor="ct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lvl="0" algn="l">
              <a:defRPr/>
            </a:pPr>
            <a:endParaRPr kumimoji="0" lang="ru-RU" sz="1400" b="0" i="0" u="none" strike="noStrike" kern="1200" cap="none" spc="0" normalizeH="0" baseline="0" noProof="0" dirty="0">
              <a:ln>
                <a:noFill/>
              </a:ln>
              <a:solidFill>
                <a:srgbClr val="5C5C5C"/>
              </a:solidFill>
              <a:effectLst/>
              <a:uLnTx/>
              <a:uFillTx/>
              <a:ea typeface="+mj-ea"/>
              <a:cs typeface="+mj-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lvl="0" algn="ctr" defTabSz="1219017">
              <a:lnSpc>
                <a:spcPct val="110000"/>
              </a:lnSpc>
              <a:defRPr/>
            </a:pPr>
            <a:r>
              <a:rPr lang="en-US" sz="1400" b="1" kern="0" dirty="0">
                <a:solidFill>
                  <a:srgbClr val="FFFFFF"/>
                </a:solidFill>
                <a:latin typeface="Chevin Pro DemiBold" pitchFamily="34" charset="0"/>
                <a:cs typeface="Calibri"/>
              </a:rPr>
              <a:t>DATASALUD</a:t>
            </a:r>
            <a:endParaRPr lang="ru-RU" sz="1400" b="1" kern="0" dirty="0">
              <a:solidFill>
                <a:srgbClr val="FFFFFF"/>
              </a:solidFill>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5-6</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5. CONTEXTO COMPETITIVO</a:t>
            </a:r>
            <a:endParaRPr kumimoji="0" lang="es-ES" sz="1200" b="1" i="0" u="none" strike="noStrike" kern="0" cap="none" spc="0" normalizeH="0" baseline="0" noProof="0" dirty="0">
              <a:ln>
                <a:noFill/>
              </a:ln>
              <a:solidFill>
                <a:schemeClr val="accent1"/>
              </a:solidFill>
              <a:effectLst/>
              <a:uLnTx/>
              <a:uFillTx/>
            </a:endParaRPr>
          </a:p>
        </p:txBody>
      </p:sp>
      <p:sp>
        <p:nvSpPr>
          <p:cNvPr id="147" name="TextBox 139">
            <a:extLst>
              <a:ext uri="{FF2B5EF4-FFF2-40B4-BE49-F238E27FC236}">
                <a16:creationId xmlns:a16="http://schemas.microsoft.com/office/drawing/2014/main" id="{937069AA-1202-498E-B1D1-577C31744471}"/>
              </a:ext>
            </a:extLst>
          </p:cNvPr>
          <p:cNvSpPr txBox="1"/>
          <p:nvPr/>
        </p:nvSpPr>
        <p:spPr>
          <a:xfrm>
            <a:off x="1558517" y="1806877"/>
            <a:ext cx="5293696" cy="4782207"/>
          </a:xfrm>
          <a:prstGeom prst="rect">
            <a:avLst/>
          </a:prstGeom>
          <a:noFill/>
        </p:spPr>
        <p:txBody>
          <a:bodyPr wrap="square" rtlCol="0">
            <a:spAutoFit/>
          </a:bodyPr>
          <a:lstStyle/>
          <a:p>
            <a:pPr algn="just" defTabSz="1219017">
              <a:spcBef>
                <a:spcPts val="601"/>
              </a:spcBef>
              <a:spcAft>
                <a:spcPts val="601"/>
              </a:spcAft>
            </a:pPr>
            <a:r>
              <a:rPr lang="es-ES" sz="1067" dirty="0">
                <a:solidFill>
                  <a:srgbClr val="575756"/>
                </a:solidFill>
                <a:latin typeface="Chevin Pro DemiBold"/>
              </a:rPr>
              <a:t>En la caracterización de la competencia debes señalar cuáles serían los productos que competirían con el nuestro, con el fin de potenciar la propuesta de mercado. Se sugiere complementar lo siguiente: </a:t>
            </a:r>
          </a:p>
          <a:p>
            <a:pPr marL="228600" indent="-228600" algn="just" defTabSz="1219017">
              <a:spcBef>
                <a:spcPts val="601"/>
              </a:spcBef>
              <a:spcAft>
                <a:spcPts val="601"/>
              </a:spcAft>
              <a:buFont typeface="+mj-lt"/>
              <a:buAutoNum type="arabicPeriod"/>
            </a:pPr>
            <a:r>
              <a:rPr lang="es-ES" sz="1067" dirty="0">
                <a:solidFill>
                  <a:srgbClr val="575756"/>
                </a:solidFill>
                <a:latin typeface="Chevin Pro DemiBold"/>
              </a:rPr>
              <a:t>¿Qué tipo de producto tiene la competencia principal? DEIS tiene un buscador principal, sin embargo, no despliega toda la información que tiene, si no que uno lo tiene que buscar. Además, sus buscadores no tienen indicaciones de qué es lo que contienen (foto próxima </a:t>
            </a:r>
            <a:r>
              <a:rPr lang="es-ES" sz="1067" dirty="0" err="1">
                <a:solidFill>
                  <a:srgbClr val="575756"/>
                </a:solidFill>
                <a:latin typeface="Chevin Pro DemiBold"/>
              </a:rPr>
              <a:t>diapo</a:t>
            </a:r>
            <a:r>
              <a:rPr lang="es-ES" sz="1067" dirty="0">
                <a:solidFill>
                  <a:srgbClr val="575756"/>
                </a:solidFill>
                <a:latin typeface="Chevin Pro DemiBold"/>
              </a:rPr>
              <a:t>)</a:t>
            </a:r>
          </a:p>
          <a:p>
            <a:pPr marL="228600" indent="-228600" algn="just" defTabSz="1219017">
              <a:spcBef>
                <a:spcPts val="601"/>
              </a:spcBef>
              <a:spcAft>
                <a:spcPts val="601"/>
              </a:spcAft>
              <a:buFont typeface="+mj-lt"/>
              <a:buAutoNum type="arabicPeriod"/>
            </a:pPr>
            <a:r>
              <a:rPr lang="es-ES" sz="1067" dirty="0">
                <a:solidFill>
                  <a:srgbClr val="575756"/>
                </a:solidFill>
                <a:latin typeface="Chevin Pro DemiBold"/>
              </a:rPr>
              <a:t>¿Cuáles son sus fortalezas y debilidades? </a:t>
            </a:r>
            <a:r>
              <a:rPr lang="es-ES" sz="1067" b="1" dirty="0">
                <a:solidFill>
                  <a:srgbClr val="575756"/>
                </a:solidFill>
                <a:latin typeface="Chevin Pro DemiBold"/>
              </a:rPr>
              <a:t>Fortalezas: </a:t>
            </a:r>
            <a:r>
              <a:rPr lang="es-ES" sz="1067" dirty="0">
                <a:solidFill>
                  <a:srgbClr val="575756"/>
                </a:solidFill>
                <a:latin typeface="Chevin Pro DemiBold"/>
              </a:rPr>
              <a:t>Es donde se publica la toda información en una primera instancia, medio oficial. </a:t>
            </a:r>
            <a:r>
              <a:rPr lang="es-ES" sz="1067" b="1" dirty="0">
                <a:solidFill>
                  <a:srgbClr val="575756"/>
                </a:solidFill>
                <a:latin typeface="Chevin Pro DemiBold"/>
              </a:rPr>
              <a:t>Debilidades: </a:t>
            </a:r>
            <a:r>
              <a:rPr lang="es-ES" sz="1067" dirty="0">
                <a:solidFill>
                  <a:srgbClr val="575756"/>
                </a:solidFill>
                <a:latin typeface="Chevin Pro DemiBold"/>
              </a:rPr>
              <a:t>Se publican las bases de datos tal cual, no hay un proceso de gestión de datos para convertirlos en indicadores o  información. No es un buscador de información amigable con el usuario, por lo mismo se pierde mucha información. </a:t>
            </a:r>
          </a:p>
          <a:p>
            <a:pPr marL="228600" indent="-228600" algn="just" defTabSz="1219017">
              <a:spcBef>
                <a:spcPts val="601"/>
              </a:spcBef>
              <a:spcAft>
                <a:spcPts val="601"/>
              </a:spcAft>
              <a:buFont typeface="+mj-lt"/>
              <a:buAutoNum type="arabicPeriod"/>
            </a:pPr>
            <a:r>
              <a:rPr lang="es-ES" sz="1067" dirty="0">
                <a:solidFill>
                  <a:srgbClr val="575756"/>
                </a:solidFill>
                <a:latin typeface="Chevin Pro DemiBold"/>
              </a:rPr>
              <a:t>¿Cómo se diferencia nuestra propuesta de valor? Selecciona los datos más relevantes (a modo general) respecto de la salud y los despliega inteligentemente para que el usuario se haga una idea de lo que está ocurriendo. También ofrece proyecciones tomando en consideración datos relevantes pero que no están actualizados </a:t>
            </a:r>
          </a:p>
          <a:p>
            <a:pPr marL="228600" indent="-228600" algn="just" defTabSz="1219017">
              <a:spcBef>
                <a:spcPts val="601"/>
              </a:spcBef>
              <a:spcAft>
                <a:spcPts val="601"/>
              </a:spcAft>
              <a:buFont typeface="+mj-lt"/>
              <a:buAutoNum type="arabicPeriod"/>
            </a:pPr>
            <a:r>
              <a:rPr lang="es-ES" sz="1067" dirty="0">
                <a:solidFill>
                  <a:srgbClr val="575756"/>
                </a:solidFill>
                <a:latin typeface="Chevin Pro DemiBold"/>
              </a:rPr>
              <a:t>¿Qué tipo de cliente tiene nuestra competencia? Autoridades gubernamentales del área de la salud, </a:t>
            </a:r>
          </a:p>
          <a:p>
            <a:pPr marL="228600" indent="-228600" algn="just" defTabSz="1219017">
              <a:spcBef>
                <a:spcPts val="601"/>
              </a:spcBef>
              <a:spcAft>
                <a:spcPts val="601"/>
              </a:spcAft>
              <a:buFont typeface="+mj-lt"/>
              <a:buAutoNum type="arabicPeriod"/>
            </a:pPr>
            <a:r>
              <a:rPr lang="es-ES" sz="1067" dirty="0">
                <a:solidFill>
                  <a:srgbClr val="575756"/>
                </a:solidFill>
                <a:latin typeface="Chevin Pro DemiBold"/>
              </a:rPr>
              <a:t>¿Cuál es nuestra ventaja? El despliegue inteligente de la información necesaria para conocer a grandes rasgos la situación salud en el territorio. </a:t>
            </a:r>
          </a:p>
          <a:p>
            <a:pPr marL="228600" indent="-228600" algn="just" defTabSz="1219017">
              <a:spcBef>
                <a:spcPts val="601"/>
              </a:spcBef>
              <a:spcAft>
                <a:spcPts val="601"/>
              </a:spcAft>
              <a:buFont typeface="+mj-lt"/>
              <a:buAutoNum type="arabicPeriod"/>
            </a:pPr>
            <a:r>
              <a:rPr lang="es-ES" sz="1067" dirty="0">
                <a:solidFill>
                  <a:srgbClr val="575756"/>
                </a:solidFill>
                <a:latin typeface="Chevin Pro DemiBold"/>
              </a:rPr>
              <a:t>¿Qué rango de precios tienen sus productos? Gratis, es público.</a:t>
            </a:r>
          </a:p>
          <a:p>
            <a:pPr defTabSz="1219017">
              <a:spcBef>
                <a:spcPts val="601"/>
              </a:spcBef>
              <a:spcAft>
                <a:spcPts val="601"/>
              </a:spcAft>
            </a:pPr>
            <a:endParaRPr lang="es-ES" sz="1067" dirty="0">
              <a:solidFill>
                <a:srgbClr val="575756"/>
              </a:solidFill>
              <a:latin typeface="Chevin Pro DemiBold"/>
            </a:endParaRPr>
          </a:p>
        </p:txBody>
      </p:sp>
      <p:sp>
        <p:nvSpPr>
          <p:cNvPr id="148" name="TextBox 139">
            <a:extLst>
              <a:ext uri="{FF2B5EF4-FFF2-40B4-BE49-F238E27FC236}">
                <a16:creationId xmlns:a16="http://schemas.microsoft.com/office/drawing/2014/main" id="{98A38B01-0203-47CA-8973-AA69DA51EBF2}"/>
              </a:ext>
            </a:extLst>
          </p:cNvPr>
          <p:cNvSpPr txBox="1"/>
          <p:nvPr/>
        </p:nvSpPr>
        <p:spPr>
          <a:xfrm>
            <a:off x="7145584" y="1804400"/>
            <a:ext cx="4120832" cy="1724126"/>
          </a:xfrm>
          <a:prstGeom prst="rect">
            <a:avLst/>
          </a:prstGeom>
          <a:noFill/>
        </p:spPr>
        <p:txBody>
          <a:bodyPr wrap="square" rtlCol="0">
            <a:spAutoFit/>
          </a:bodyPr>
          <a:lstStyle/>
          <a:p>
            <a:pPr algn="just" defTabSz="1219017">
              <a:spcBef>
                <a:spcPts val="601"/>
              </a:spcBef>
              <a:spcAft>
                <a:spcPts val="601"/>
              </a:spcAft>
            </a:pPr>
            <a:r>
              <a:rPr lang="es-ES" sz="1067" dirty="0">
                <a:solidFill>
                  <a:srgbClr val="575756"/>
                </a:solidFill>
                <a:latin typeface="Chevin Pro DemiBold"/>
              </a:rPr>
              <a:t>Hoy en día la información respecto a la salud en Chile es bastante confuso. Con lo ocurrido con el COVID-19 recién se publicaron datos de hace 3 años y ni siquiera están validados. Sin embargo, la información que hay de igual manera es harta.</a:t>
            </a:r>
          </a:p>
          <a:p>
            <a:pPr algn="just" defTabSz="1219017">
              <a:spcBef>
                <a:spcPts val="601"/>
              </a:spcBef>
              <a:spcAft>
                <a:spcPts val="601"/>
              </a:spcAft>
            </a:pPr>
            <a:r>
              <a:rPr lang="es-ES" sz="1067" dirty="0">
                <a:solidFill>
                  <a:srgbClr val="575756"/>
                </a:solidFill>
                <a:latin typeface="Chevin Pro DemiBold"/>
              </a:rPr>
              <a:t>Hoy en día la mayoría de los datos de salud en Chile están en el Departamento de Estadística e Información, sin embargo, la página que tiene no muestra información, sino que el usuario tiene que buscarla, no tiene filtros y es muy fácil obviar información. Y como mostró esta pandemia, la información de la salud se necesita y rápido.</a:t>
            </a:r>
            <a:endParaRPr lang="en-US" sz="1067" dirty="0">
              <a:solidFill>
                <a:srgbClr val="575756"/>
              </a:solidFill>
              <a:latin typeface="Chevin Pro DemiBold"/>
            </a:endParaRPr>
          </a:p>
        </p:txBody>
      </p:sp>
      <p:sp>
        <p:nvSpPr>
          <p:cNvPr id="2" name="Rectángulo 1">
            <a:extLst>
              <a:ext uri="{FF2B5EF4-FFF2-40B4-BE49-F238E27FC236}">
                <a16:creationId xmlns:a16="http://schemas.microsoft.com/office/drawing/2014/main" id="{B87AAC0D-F7E1-4617-A963-3BEA5411BEDB}"/>
              </a:ext>
            </a:extLst>
          </p:cNvPr>
          <p:cNvSpPr/>
          <p:nvPr/>
        </p:nvSpPr>
        <p:spPr>
          <a:xfrm>
            <a:off x="7145584" y="1501612"/>
            <a:ext cx="4338176" cy="276999"/>
          </a:xfrm>
          <a:prstGeom prst="rect">
            <a:avLst/>
          </a:prstGeom>
        </p:spPr>
        <p:txBody>
          <a:bodyPr wrap="square">
            <a:spAutoFit/>
          </a:bodyPr>
          <a:lstStyle/>
          <a:p>
            <a:pPr lvl="0" defTabSz="1219017">
              <a:defRPr/>
            </a:pPr>
            <a:r>
              <a:rPr lang="es-ES" sz="1200" b="1" kern="0" dirty="0">
                <a:solidFill>
                  <a:schemeClr val="accent1"/>
                </a:solidFill>
              </a:rPr>
              <a:t>6. OPORTUNIDADES</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Tree>
    <p:extLst>
      <p:ext uri="{BB962C8B-B14F-4D97-AF65-F5344CB8AC3E}">
        <p14:creationId xmlns:p14="http://schemas.microsoft.com/office/powerpoint/2010/main" val="4150461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5BC4977-E709-FF42-86CD-6565B2FD3248}"/>
              </a:ext>
            </a:extLst>
          </p:cNvPr>
          <p:cNvSpPr>
            <a:spLocks noGrp="1"/>
          </p:cNvSpPr>
          <p:nvPr>
            <p:ph type="sldNum" sz="quarter" idx="12"/>
          </p:nvPr>
        </p:nvSpPr>
        <p:spPr/>
        <p:txBody>
          <a:bodyPr/>
          <a:lstStyle/>
          <a:p>
            <a:fld id="{FE3BCD07-55E6-4EE7-B1F7-D06AEEB9E6D1}" type="slidenum">
              <a:rPr lang="es-ES" smtClean="0"/>
              <a:t>5</a:t>
            </a:fld>
            <a:endParaRPr lang="es-ES"/>
          </a:p>
        </p:txBody>
      </p:sp>
      <p:pic>
        <p:nvPicPr>
          <p:cNvPr id="10" name="Imagen 9" descr="Captura de pantalla de un celular&#10;&#10;Descripción generada automáticamente">
            <a:extLst>
              <a:ext uri="{FF2B5EF4-FFF2-40B4-BE49-F238E27FC236}">
                <a16:creationId xmlns:a16="http://schemas.microsoft.com/office/drawing/2014/main" id="{A614FC7D-3138-944E-9243-87F3653E910A}"/>
              </a:ext>
            </a:extLst>
          </p:cNvPr>
          <p:cNvPicPr>
            <a:picLocks noChangeAspect="1"/>
          </p:cNvPicPr>
          <p:nvPr/>
        </p:nvPicPr>
        <p:blipFill rotWithShape="1">
          <a:blip r:embed="rId2">
            <a:extLst>
              <a:ext uri="{28A0092B-C50C-407E-A947-70E740481C1C}">
                <a14:useLocalDpi xmlns:a14="http://schemas.microsoft.com/office/drawing/2010/main" val="0"/>
              </a:ext>
            </a:extLst>
          </a:blip>
          <a:srcRect l="4115" r="7246"/>
          <a:stretch/>
        </p:blipFill>
        <p:spPr>
          <a:xfrm>
            <a:off x="2550264" y="136523"/>
            <a:ext cx="7091471" cy="4267372"/>
          </a:xfrm>
          <a:prstGeom prst="rect">
            <a:avLst/>
          </a:prstGeom>
        </p:spPr>
      </p:pic>
      <p:pic>
        <p:nvPicPr>
          <p:cNvPr id="12" name="Imagen 11" descr="Captura de pantalla de un celular&#10;&#10;Descripción generada automáticamente">
            <a:extLst>
              <a:ext uri="{FF2B5EF4-FFF2-40B4-BE49-F238E27FC236}">
                <a16:creationId xmlns:a16="http://schemas.microsoft.com/office/drawing/2014/main" id="{0D1F3A4A-C604-BB44-A033-5BF4D024E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264" y="3429000"/>
            <a:ext cx="7091471" cy="5173519"/>
          </a:xfrm>
          <a:prstGeom prst="rect">
            <a:avLst/>
          </a:prstGeom>
        </p:spPr>
      </p:pic>
    </p:spTree>
    <p:extLst>
      <p:ext uri="{BB962C8B-B14F-4D97-AF65-F5344CB8AC3E}">
        <p14:creationId xmlns:p14="http://schemas.microsoft.com/office/powerpoint/2010/main" val="178561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6</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3700715" y="309297"/>
            <a:ext cx="6224335" cy="510887"/>
          </a:xfrm>
          <a:prstGeom prst="rect">
            <a:avLst/>
          </a:prstGeom>
        </p:spPr>
        <p:txBody>
          <a:bodyPr anchor="ct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lvl="0" algn="l">
              <a:defRPr/>
            </a:pPr>
            <a:endParaRPr kumimoji="0" lang="ru-RU" sz="1400" b="0" i="0" u="none" strike="noStrike" kern="1200" cap="none" spc="0" normalizeH="0" baseline="0" noProof="0" dirty="0">
              <a:ln>
                <a:noFill/>
              </a:ln>
              <a:solidFill>
                <a:srgbClr val="5C5C5C"/>
              </a:solidFill>
              <a:effectLst/>
              <a:uLnTx/>
              <a:uFillTx/>
              <a:ea typeface="+mj-ea"/>
              <a:cs typeface="+mj-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lvl="0" algn="ctr" defTabSz="1219017">
              <a:lnSpc>
                <a:spcPct val="110000"/>
              </a:lnSpc>
              <a:defRPr/>
            </a:pPr>
            <a:r>
              <a:rPr lang="en-US" sz="1400" b="1" kern="0" dirty="0">
                <a:solidFill>
                  <a:srgbClr val="FFFFFF"/>
                </a:solidFill>
                <a:latin typeface="Chevin Pro DemiBold" pitchFamily="34" charset="0"/>
                <a:cs typeface="Calibri"/>
              </a:rPr>
              <a:t>DATASALUD</a:t>
            </a:r>
            <a:endParaRPr lang="ru-RU" sz="1400" b="1" kern="0" dirty="0">
              <a:solidFill>
                <a:srgbClr val="FFFFFF"/>
              </a:solidFill>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5782"/>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7</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cxnSp>
        <p:nvCxnSpPr>
          <p:cNvPr id="146" name="Straight Connector 136">
            <a:extLst>
              <a:ext uri="{FF2B5EF4-FFF2-40B4-BE49-F238E27FC236}">
                <a16:creationId xmlns:a16="http://schemas.microsoft.com/office/drawing/2014/main" id="{A5E31865-5335-4BA5-81E4-ACEB52F5FCA7}"/>
              </a:ext>
            </a:extLst>
          </p:cNvPr>
          <p:cNvCxnSpPr>
            <a:cxnSpLocks/>
          </p:cNvCxnSpPr>
          <p:nvPr/>
        </p:nvCxnSpPr>
        <p:spPr>
          <a:xfrm flipH="1">
            <a:off x="6096000" y="1864955"/>
            <a:ext cx="1" cy="29374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A630F5D0-3788-451B-9D55-899F07FF1DAD}"/>
              </a:ext>
            </a:extLst>
          </p:cNvPr>
          <p:cNvSpPr/>
          <p:nvPr/>
        </p:nvSpPr>
        <p:spPr>
          <a:xfrm>
            <a:off x="1558517" y="1571969"/>
            <a:ext cx="4338176" cy="276999"/>
          </a:xfrm>
          <a:prstGeom prst="rect">
            <a:avLst/>
          </a:prstGeom>
        </p:spPr>
        <p:txBody>
          <a:bodyPr wrap="square">
            <a:spAutoFit/>
          </a:bodyPr>
          <a:lstStyle/>
          <a:p>
            <a:pPr lvl="0" defTabSz="1219017">
              <a:defRPr/>
            </a:pPr>
            <a:r>
              <a:rPr lang="es-ES" sz="1200" b="1" kern="0" dirty="0">
                <a:solidFill>
                  <a:schemeClr val="accent1"/>
                </a:solidFill>
              </a:rPr>
              <a:t>7. CARACTERIZACIÓN DEL PRODUCTO</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4" name="TextBox 139">
            <a:extLst>
              <a:ext uri="{FF2B5EF4-FFF2-40B4-BE49-F238E27FC236}">
                <a16:creationId xmlns:a16="http://schemas.microsoft.com/office/drawing/2014/main" id="{AE0EDE74-994E-46B4-A862-1E0024AA9F56}"/>
              </a:ext>
            </a:extLst>
          </p:cNvPr>
          <p:cNvSpPr txBox="1"/>
          <p:nvPr/>
        </p:nvSpPr>
        <p:spPr>
          <a:xfrm>
            <a:off x="1558517" y="1864955"/>
            <a:ext cx="4397666" cy="4561698"/>
          </a:xfrm>
          <a:prstGeom prst="rect">
            <a:avLst/>
          </a:prstGeom>
          <a:noFill/>
        </p:spPr>
        <p:txBody>
          <a:bodyPr wrap="square" rtlCol="0">
            <a:spAutoFit/>
          </a:bodyPr>
          <a:lstStyle/>
          <a:p>
            <a:pPr marL="228600" indent="-228600" algn="just" defTabSz="1219017">
              <a:spcAft>
                <a:spcPts val="600"/>
              </a:spcAft>
              <a:buFont typeface="+mj-lt"/>
              <a:buAutoNum type="arabicPeriod"/>
            </a:pPr>
            <a:r>
              <a:rPr lang="es-ES" sz="1067" dirty="0">
                <a:solidFill>
                  <a:srgbClr val="575756"/>
                </a:solidFill>
                <a:latin typeface="Chevin Pro DemiBold"/>
              </a:rPr>
              <a:t>¿Qué es? Plataforma Página Web que despliega los datos más relevantes (en una primera mirada) en cuanto a la salud. </a:t>
            </a:r>
          </a:p>
          <a:p>
            <a:pPr marL="228600" indent="-228600" algn="just" defTabSz="1219017">
              <a:spcAft>
                <a:spcPts val="600"/>
              </a:spcAft>
              <a:buFont typeface="+mj-lt"/>
              <a:buAutoNum type="arabicPeriod"/>
            </a:pPr>
            <a:r>
              <a:rPr lang="es-ES" sz="1067" dirty="0">
                <a:solidFill>
                  <a:srgbClr val="575756"/>
                </a:solidFill>
                <a:latin typeface="Chevin Pro DemiBold"/>
              </a:rPr>
              <a:t>¿Qué problema resuelve? La poca visualización inmediata que se tiene de los datos hoy en día disponibles. Si bien los datos utilizados son públicos, están presentados como bases de datos (en su mayoría .</a:t>
            </a:r>
            <a:r>
              <a:rPr lang="es-ES" sz="1067" dirty="0" err="1">
                <a:solidFill>
                  <a:srgbClr val="575756"/>
                </a:solidFill>
                <a:latin typeface="Chevin Pro DemiBold"/>
              </a:rPr>
              <a:t>csv</a:t>
            </a:r>
            <a:r>
              <a:rPr lang="es-ES" sz="1067" dirty="0">
                <a:solidFill>
                  <a:srgbClr val="575756"/>
                </a:solidFill>
                <a:latin typeface="Chevin Pro DemiBold"/>
              </a:rPr>
              <a:t>) y no desplegados inteligentemente. </a:t>
            </a:r>
          </a:p>
          <a:p>
            <a:pPr marL="228600" indent="-228600" algn="just" defTabSz="1219017">
              <a:spcAft>
                <a:spcPts val="600"/>
              </a:spcAft>
              <a:buFont typeface="+mj-lt"/>
              <a:buAutoNum type="arabicPeriod"/>
            </a:pPr>
            <a:r>
              <a:rPr lang="es-ES" sz="1067" dirty="0">
                <a:solidFill>
                  <a:srgbClr val="575756"/>
                </a:solidFill>
                <a:latin typeface="Chevin Pro DemiBold"/>
              </a:rPr>
              <a:t>¿Por qué es necesario? </a:t>
            </a:r>
          </a:p>
          <a:p>
            <a:pPr marL="228600" indent="-228600" algn="just" defTabSz="1219017">
              <a:spcAft>
                <a:spcPts val="600"/>
              </a:spcAft>
              <a:buFont typeface="+mj-lt"/>
              <a:buAutoNum type="arabicPeriod"/>
            </a:pPr>
            <a:r>
              <a:rPr lang="es-ES" sz="1067" dirty="0">
                <a:solidFill>
                  <a:srgbClr val="575756"/>
                </a:solidFill>
                <a:latin typeface="Chevin Pro DemiBold"/>
              </a:rPr>
              <a:t>¿Qué características tiene? </a:t>
            </a:r>
          </a:p>
          <a:p>
            <a:pPr marL="228600" indent="-228600" algn="just" defTabSz="1219017">
              <a:spcAft>
                <a:spcPts val="600"/>
              </a:spcAft>
              <a:buFont typeface="+mj-lt"/>
              <a:buAutoNum type="arabicPeriod"/>
            </a:pPr>
            <a:r>
              <a:rPr lang="es-ES" sz="1067" dirty="0">
                <a:solidFill>
                  <a:srgbClr val="575756"/>
                </a:solidFill>
                <a:latin typeface="Chevin Pro DemiBold"/>
              </a:rPr>
              <a:t>¿En qué plataforma funciona? </a:t>
            </a:r>
            <a:r>
              <a:rPr lang="es-ES" sz="1067" dirty="0" err="1">
                <a:solidFill>
                  <a:srgbClr val="575756"/>
                </a:solidFill>
                <a:latin typeface="Chevin Pro DemiBold"/>
              </a:rPr>
              <a:t>Págia</a:t>
            </a:r>
            <a:r>
              <a:rPr lang="es-ES" sz="1067" dirty="0">
                <a:solidFill>
                  <a:srgbClr val="575756"/>
                </a:solidFill>
                <a:latin typeface="Chevin Pro DemiBold"/>
              </a:rPr>
              <a:t> web</a:t>
            </a:r>
          </a:p>
          <a:p>
            <a:pPr marL="228600" indent="-228600" algn="just" defTabSz="1219017">
              <a:spcAft>
                <a:spcPts val="600"/>
              </a:spcAft>
              <a:buFont typeface="+mj-lt"/>
              <a:buAutoNum type="arabicPeriod"/>
            </a:pPr>
            <a:r>
              <a:rPr lang="es-ES" sz="1067" dirty="0">
                <a:solidFill>
                  <a:srgbClr val="575756"/>
                </a:solidFill>
                <a:latin typeface="Chevin Pro DemiBold"/>
              </a:rPr>
              <a:t>¿Cuál es su elemento diferenciador? Selecciona información primordial para tener una visión general del sistema de salud en un territorio.</a:t>
            </a:r>
          </a:p>
          <a:p>
            <a:pPr marL="228600" indent="-228600" algn="just" defTabSz="1219017">
              <a:spcAft>
                <a:spcPts val="600"/>
              </a:spcAft>
              <a:buFont typeface="+mj-lt"/>
              <a:buAutoNum type="arabicPeriod"/>
            </a:pPr>
            <a:r>
              <a:rPr lang="es-ES" sz="1067" dirty="0">
                <a:solidFill>
                  <a:srgbClr val="575756"/>
                </a:solidFill>
                <a:latin typeface="Chevin Pro DemiBold"/>
              </a:rPr>
              <a:t>¿Cuál es el objetivo de uso? Informar y dar a conocer rápidamente el estado administrativo de la salud, la cobertura,  las emergencias y las proyecciones de un territorio.</a:t>
            </a:r>
          </a:p>
          <a:p>
            <a:pPr marL="228600" indent="-228600" algn="just" defTabSz="1219017">
              <a:spcAft>
                <a:spcPts val="600"/>
              </a:spcAft>
              <a:buFont typeface="+mj-lt"/>
              <a:buAutoNum type="arabicPeriod"/>
            </a:pPr>
            <a:r>
              <a:rPr lang="es-ES" sz="1067" dirty="0">
                <a:solidFill>
                  <a:srgbClr val="575756"/>
                </a:solidFill>
                <a:latin typeface="Chevin Pro DemiBold"/>
              </a:rPr>
              <a:t>¿Qué contenidos albergaría? Estadísticas vitales junto con información demográfica para generar contexto, despliegue de establecimientos de la salud, urgencias más recurrentes, cobertura de FONASA </a:t>
            </a:r>
            <a:r>
              <a:rPr lang="es-ES" sz="1067" dirty="0" err="1">
                <a:solidFill>
                  <a:srgbClr val="575756"/>
                </a:solidFill>
                <a:latin typeface="Chevin Pro DemiBold"/>
              </a:rPr>
              <a:t>Isapre</a:t>
            </a:r>
            <a:r>
              <a:rPr lang="es-ES" sz="1067" dirty="0">
                <a:solidFill>
                  <a:srgbClr val="575756"/>
                </a:solidFill>
                <a:latin typeface="Chevin Pro DemiBold"/>
              </a:rPr>
              <a:t>, cobertura de profesionales de la salud, algunas enfermedades y sus proyecciones.</a:t>
            </a:r>
          </a:p>
          <a:p>
            <a:pPr marL="228600" indent="-228600" algn="just" defTabSz="1219017">
              <a:spcAft>
                <a:spcPts val="600"/>
              </a:spcAft>
              <a:buFont typeface="+mj-lt"/>
              <a:buAutoNum type="arabicPeriod"/>
            </a:pPr>
            <a:r>
              <a:rPr lang="es-ES" sz="1067" dirty="0">
                <a:solidFill>
                  <a:srgbClr val="575756"/>
                </a:solidFill>
                <a:latin typeface="Chevin Pro DemiBold"/>
              </a:rPr>
              <a:t>¿Cuál es el impacto que puede generar un producto de estas características?  Optimización del uso de recursos al tener un total control de lo que está ocurriendo, información de manera más rápida</a:t>
            </a:r>
          </a:p>
          <a:p>
            <a:pPr marL="228600" indent="-228600" algn="just" defTabSz="1219017">
              <a:spcAft>
                <a:spcPts val="600"/>
              </a:spcAft>
              <a:buFont typeface="+mj-lt"/>
              <a:buAutoNum type="arabicPeriod"/>
            </a:pPr>
            <a:r>
              <a:rPr lang="es-ES" sz="1067" dirty="0">
                <a:solidFill>
                  <a:srgbClr val="575756"/>
                </a:solidFill>
                <a:latin typeface="Chevin Pro DemiBold"/>
              </a:rPr>
              <a:t>¿Cuenta con un modelo en particular? -</a:t>
            </a:r>
            <a:endParaRPr lang="en-US" sz="1067" dirty="0">
              <a:solidFill>
                <a:srgbClr val="575756"/>
              </a:solidFill>
              <a:latin typeface="Chevin Pro DemiBold"/>
            </a:endParaRPr>
          </a:p>
        </p:txBody>
      </p:sp>
      <p:sp>
        <p:nvSpPr>
          <p:cNvPr id="6" name="TextBox 139">
            <a:extLst>
              <a:ext uri="{FF2B5EF4-FFF2-40B4-BE49-F238E27FC236}">
                <a16:creationId xmlns:a16="http://schemas.microsoft.com/office/drawing/2014/main" id="{A7C07721-3B0A-44E9-B1F4-2472D307C289}"/>
              </a:ext>
            </a:extLst>
          </p:cNvPr>
          <p:cNvSpPr txBox="1"/>
          <p:nvPr/>
        </p:nvSpPr>
        <p:spPr>
          <a:xfrm>
            <a:off x="6295308" y="1848968"/>
            <a:ext cx="5105323" cy="574644"/>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Completar….</a:t>
            </a:r>
          </a:p>
          <a:p>
            <a:pPr defTabSz="1219017">
              <a:spcBef>
                <a:spcPts val="601"/>
              </a:spcBef>
              <a:spcAft>
                <a:spcPts val="601"/>
              </a:spcAft>
            </a:pPr>
            <a:endParaRPr lang="es-ES" sz="1067" dirty="0">
              <a:solidFill>
                <a:srgbClr val="575756"/>
              </a:solidFill>
              <a:latin typeface="Chevin Pro DemiBold"/>
            </a:endParaRPr>
          </a:p>
        </p:txBody>
      </p:sp>
    </p:spTree>
    <p:extLst>
      <p:ext uri="{BB962C8B-B14F-4D97-AF65-F5344CB8AC3E}">
        <p14:creationId xmlns:p14="http://schemas.microsoft.com/office/powerpoint/2010/main" val="348853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7</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3700715" y="309297"/>
            <a:ext cx="6164738" cy="510887"/>
          </a:xfrm>
          <a:prstGeom prst="rect">
            <a:avLst/>
          </a:prstGeom>
        </p:spPr>
        <p:txBody>
          <a:bodyPr anchor="ct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marL="0" marR="0" lvl="0" indent="0" algn="l" defTabSz="1219017" rtl="0" eaLnBrk="1" fontAlgn="auto" latinLnBrk="0" hangingPunct="1">
              <a:lnSpc>
                <a:spcPct val="100000"/>
              </a:lnSpc>
              <a:spcBef>
                <a:spcPct val="0"/>
              </a:spcBef>
              <a:spcAft>
                <a:spcPts val="0"/>
              </a:spcAft>
              <a:buClrTx/>
              <a:buSzTx/>
              <a:buFontTx/>
              <a:buNone/>
              <a:tabLst/>
              <a:defRPr/>
            </a:pPr>
            <a:endParaRPr kumimoji="0" lang="ru-RU" sz="1400" b="0" i="0" u="none" strike="noStrike" kern="1200" cap="none" spc="0" normalizeH="0" baseline="0" noProof="0" dirty="0">
              <a:ln>
                <a:noFill/>
              </a:ln>
              <a:solidFill>
                <a:srgbClr val="5C5C5C"/>
              </a:solidFill>
              <a:effectLst/>
              <a:uLnTx/>
              <a:uFillTx/>
              <a:ea typeface="+mj-ea"/>
              <a:cs typeface="+mj-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lvl="0" algn="ctr" defTabSz="1219017">
              <a:lnSpc>
                <a:spcPct val="110000"/>
              </a:lnSpc>
              <a:defRPr/>
            </a:pPr>
            <a:r>
              <a:rPr lang="en-US" sz="1400" b="1" kern="0" dirty="0">
                <a:solidFill>
                  <a:srgbClr val="FFFFFF"/>
                </a:solidFill>
                <a:latin typeface="Chevin Pro DemiBold" pitchFamily="34" charset="0"/>
                <a:cs typeface="Calibri"/>
              </a:rPr>
              <a:t>DATASALUD</a:t>
            </a:r>
            <a:endParaRPr lang="ru-RU" sz="1400" b="1" kern="0" dirty="0">
              <a:solidFill>
                <a:srgbClr val="FFFFFF"/>
              </a:solidFill>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5782"/>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8</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cxnSp>
        <p:nvCxnSpPr>
          <p:cNvPr id="146" name="Straight Connector 136">
            <a:extLst>
              <a:ext uri="{FF2B5EF4-FFF2-40B4-BE49-F238E27FC236}">
                <a16:creationId xmlns:a16="http://schemas.microsoft.com/office/drawing/2014/main" id="{A5E31865-5335-4BA5-81E4-ACEB52F5FCA7}"/>
              </a:ext>
            </a:extLst>
          </p:cNvPr>
          <p:cNvCxnSpPr>
            <a:cxnSpLocks/>
          </p:cNvCxnSpPr>
          <p:nvPr/>
        </p:nvCxnSpPr>
        <p:spPr>
          <a:xfrm flipH="1">
            <a:off x="6096000" y="1864955"/>
            <a:ext cx="1" cy="29374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A630F5D0-3788-451B-9D55-899F07FF1DAD}"/>
              </a:ext>
            </a:extLst>
          </p:cNvPr>
          <p:cNvSpPr/>
          <p:nvPr/>
        </p:nvSpPr>
        <p:spPr>
          <a:xfrm>
            <a:off x="1558517" y="1571969"/>
            <a:ext cx="4338176" cy="276999"/>
          </a:xfrm>
          <a:prstGeom prst="rect">
            <a:avLst/>
          </a:prstGeom>
        </p:spPr>
        <p:txBody>
          <a:bodyPr wrap="square">
            <a:spAutoFit/>
          </a:bodyPr>
          <a:lstStyle/>
          <a:p>
            <a:pPr lvl="0" defTabSz="1219017">
              <a:defRPr/>
            </a:pPr>
            <a:r>
              <a:rPr lang="es-ES" sz="1200" b="1" kern="0" dirty="0">
                <a:solidFill>
                  <a:schemeClr val="accent1"/>
                </a:solidFill>
              </a:rPr>
              <a:t>8. ESTRUCTURA </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6" name="TextBox 139">
            <a:extLst>
              <a:ext uri="{FF2B5EF4-FFF2-40B4-BE49-F238E27FC236}">
                <a16:creationId xmlns:a16="http://schemas.microsoft.com/office/drawing/2014/main" id="{A7C07721-3B0A-44E9-B1F4-2472D307C289}"/>
              </a:ext>
            </a:extLst>
          </p:cNvPr>
          <p:cNvSpPr txBox="1"/>
          <p:nvPr/>
        </p:nvSpPr>
        <p:spPr>
          <a:xfrm>
            <a:off x="1558517" y="1966413"/>
            <a:ext cx="4456390" cy="2437270"/>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Plataforma: Página Web</a:t>
            </a:r>
          </a:p>
          <a:p>
            <a:pPr defTabSz="1219017">
              <a:spcBef>
                <a:spcPts val="601"/>
              </a:spcBef>
              <a:spcAft>
                <a:spcPts val="601"/>
              </a:spcAft>
            </a:pPr>
            <a:r>
              <a:rPr lang="es-ES" sz="1067" dirty="0">
                <a:solidFill>
                  <a:srgbClr val="575756"/>
                </a:solidFill>
                <a:latin typeface="Chevin Pro DemiBold"/>
              </a:rPr>
              <a:t>Cuéntanos acerca del contenido que albergará este producto. En caso de que tengas secciones o categorías, lo puedes indicar de la siguiente manera: </a:t>
            </a:r>
          </a:p>
          <a:p>
            <a:pPr marL="171450" indent="-171450" defTabSz="1219017">
              <a:spcBef>
                <a:spcPts val="601"/>
              </a:spcBef>
              <a:buFont typeface="Arial" panose="020B0604020202020204" pitchFamily="34" charset="0"/>
              <a:buChar char="•"/>
            </a:pPr>
            <a:r>
              <a:rPr lang="es-ES" sz="1067" dirty="0">
                <a:solidFill>
                  <a:srgbClr val="575756"/>
                </a:solidFill>
                <a:latin typeface="Chevin Pro DemiBold"/>
              </a:rPr>
              <a:t>Identificación de categorías: Estadísticas Vitales, Establecimientos de Salud, Cobertura de profesionales, Urgencias más recurrentes, Cobertura FONASA </a:t>
            </a:r>
            <a:r>
              <a:rPr lang="es-ES" sz="1067" dirty="0" err="1">
                <a:solidFill>
                  <a:srgbClr val="575756"/>
                </a:solidFill>
                <a:latin typeface="Chevin Pro DemiBold"/>
              </a:rPr>
              <a:t>Isapre</a:t>
            </a:r>
            <a:r>
              <a:rPr lang="es-ES" sz="1067" dirty="0">
                <a:solidFill>
                  <a:srgbClr val="575756"/>
                </a:solidFill>
                <a:latin typeface="Chevin Pro DemiBold"/>
              </a:rPr>
              <a:t>, Enfermedades de notificación obligatoria y proyecciones.</a:t>
            </a:r>
          </a:p>
          <a:p>
            <a:pPr marL="171450" indent="-171450" defTabSz="1219017">
              <a:spcBef>
                <a:spcPts val="601"/>
              </a:spcBef>
              <a:buFont typeface="Arial" panose="020B0604020202020204" pitchFamily="34" charset="0"/>
              <a:buChar char="•"/>
            </a:pPr>
            <a:r>
              <a:rPr lang="es-ES" sz="1067" dirty="0">
                <a:solidFill>
                  <a:srgbClr val="575756"/>
                </a:solidFill>
                <a:latin typeface="Chevin Pro DemiBold"/>
              </a:rPr>
              <a:t>Identificación de secciones: Las principales secciones son las divisiones del territorio Nacional-Regional-Comunal-Servicio de Salud para las distintas categorías.</a:t>
            </a:r>
          </a:p>
          <a:p>
            <a:pPr marL="171450" indent="-171450" defTabSz="1219017">
              <a:spcBef>
                <a:spcPts val="601"/>
              </a:spcBef>
              <a:buFont typeface="Arial" panose="020B0604020202020204" pitchFamily="34" charset="0"/>
              <a:buChar char="•"/>
            </a:pPr>
            <a:r>
              <a:rPr lang="es-ES" sz="1067" dirty="0">
                <a:solidFill>
                  <a:srgbClr val="575756"/>
                </a:solidFill>
                <a:latin typeface="Chevin Pro DemiBold"/>
              </a:rPr>
              <a:t>Identificación de temas: en la siguiente </a:t>
            </a:r>
            <a:r>
              <a:rPr lang="es-ES" sz="1067" dirty="0" err="1">
                <a:solidFill>
                  <a:srgbClr val="575756"/>
                </a:solidFill>
                <a:latin typeface="Chevin Pro DemiBold"/>
              </a:rPr>
              <a:t>diapo</a:t>
            </a:r>
            <a:r>
              <a:rPr lang="es-ES" sz="1067" dirty="0">
                <a:solidFill>
                  <a:srgbClr val="575756"/>
                </a:solidFill>
                <a:latin typeface="Chevin Pro DemiBold"/>
              </a:rPr>
              <a:t>.</a:t>
            </a:r>
          </a:p>
          <a:p>
            <a:pPr defTabSz="1219017">
              <a:spcBef>
                <a:spcPts val="601"/>
              </a:spcBef>
              <a:spcAft>
                <a:spcPts val="601"/>
              </a:spcAft>
            </a:pPr>
            <a:endParaRPr lang="es-ES" sz="1067" dirty="0">
              <a:solidFill>
                <a:srgbClr val="575756"/>
              </a:solidFill>
              <a:latin typeface="Chevin Pro DemiBold"/>
            </a:endParaRPr>
          </a:p>
        </p:txBody>
      </p:sp>
      <p:sp>
        <p:nvSpPr>
          <p:cNvPr id="2" name="TextBox 139">
            <a:extLst>
              <a:ext uri="{FF2B5EF4-FFF2-40B4-BE49-F238E27FC236}">
                <a16:creationId xmlns:a16="http://schemas.microsoft.com/office/drawing/2014/main" id="{970F2CB1-436D-4CD3-B9C0-8D7C372196B4}"/>
              </a:ext>
            </a:extLst>
          </p:cNvPr>
          <p:cNvSpPr txBox="1"/>
          <p:nvPr/>
        </p:nvSpPr>
        <p:spPr>
          <a:xfrm>
            <a:off x="6266139" y="1864955"/>
            <a:ext cx="4456390" cy="574644"/>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Por si falta espacio…..</a:t>
            </a:r>
          </a:p>
          <a:p>
            <a:pPr defTabSz="1219017">
              <a:spcBef>
                <a:spcPts val="601"/>
              </a:spcBef>
              <a:spcAft>
                <a:spcPts val="601"/>
              </a:spcAft>
            </a:pPr>
            <a:endParaRPr lang="es-ES" sz="1067" dirty="0">
              <a:solidFill>
                <a:srgbClr val="575756"/>
              </a:solidFill>
              <a:latin typeface="Chevin Pro DemiBold"/>
            </a:endParaRPr>
          </a:p>
        </p:txBody>
      </p:sp>
    </p:spTree>
    <p:extLst>
      <p:ext uri="{BB962C8B-B14F-4D97-AF65-F5344CB8AC3E}">
        <p14:creationId xmlns:p14="http://schemas.microsoft.com/office/powerpoint/2010/main" val="391731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Номер слайда 3"/>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algn="ctr" defTabSz="1219017"/>
            <a:fld id="{C36D633A-E9D6-4868-9F6A-A76B40F1089A}" type="slidenum">
              <a:rPr lang="ru-RU" sz="1400">
                <a:solidFill>
                  <a:srgbClr val="FFFFFF"/>
                </a:solidFill>
                <a:latin typeface="Calibri"/>
              </a:rPr>
              <a:pPr algn="ctr" defTabSz="1219017"/>
              <a:t>8</a:t>
            </a:fld>
            <a:endParaRPr lang="ru-RU" sz="1400" dirty="0">
              <a:solidFill>
                <a:srgbClr val="FFFFFF"/>
              </a:solidFill>
              <a:latin typeface="Calibri"/>
            </a:endParaRPr>
          </a:p>
        </p:txBody>
      </p:sp>
      <p:sp>
        <p:nvSpPr>
          <p:cNvPr id="115" name="Заголовок 10">
            <a:extLst>
              <a:ext uri="{FF2B5EF4-FFF2-40B4-BE49-F238E27FC236}">
                <a16:creationId xmlns:a16="http://schemas.microsoft.com/office/drawing/2014/main" id="{DD30AB27-26C3-43EC-B35B-31A519C7CF6F}"/>
              </a:ext>
            </a:extLst>
          </p:cNvPr>
          <p:cNvSpPr>
            <a:spLocks noGrp="1"/>
          </p:cNvSpPr>
          <p:nvPr>
            <p:ph type="title"/>
          </p:nvPr>
        </p:nvSpPr>
        <p:spPr>
          <a:xfrm>
            <a:off x="3700715" y="261015"/>
            <a:ext cx="5510397" cy="791562"/>
          </a:xfrm>
        </p:spPr>
        <p:txBody>
          <a:bodyPr anchor="ctr">
            <a:noAutofit/>
          </a:bodyPr>
          <a:lstStyle/>
          <a:p>
            <a:pPr algn="l"/>
            <a:endParaRPr lang="ru-RU" sz="1400" dirty="0"/>
          </a:p>
        </p:txBody>
      </p:sp>
      <p:sp>
        <p:nvSpPr>
          <p:cNvPr id="117" name="TextBox 24">
            <a:extLst>
              <a:ext uri="{FF2B5EF4-FFF2-40B4-BE49-F238E27FC236}">
                <a16:creationId xmlns:a16="http://schemas.microsoft.com/office/drawing/2014/main" id="{A4548CF2-9278-4600-BCD8-30764F069BB6}"/>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lvl="0" algn="ctr" defTabSz="1219017">
              <a:lnSpc>
                <a:spcPct val="110000"/>
              </a:lnSpc>
              <a:defRPr/>
            </a:pPr>
            <a:r>
              <a:rPr lang="en-US" sz="1400" b="1" kern="0" dirty="0">
                <a:solidFill>
                  <a:srgbClr val="FFFFFF"/>
                </a:solidFill>
                <a:latin typeface="Chevin Pro DemiBold" pitchFamily="34" charset="0"/>
                <a:cs typeface="Calibri"/>
              </a:rPr>
              <a:t>DATASALUD</a:t>
            </a:r>
            <a:endParaRPr lang="ru-RU" sz="1400" b="1" kern="0" dirty="0">
              <a:solidFill>
                <a:srgbClr val="FFFFFF"/>
              </a:solidFill>
              <a:latin typeface="Chevin Pro DemiBold" pitchFamily="34" charset="0"/>
              <a:cs typeface="Calibri"/>
            </a:endParaRPr>
          </a:p>
        </p:txBody>
      </p:sp>
      <p:sp>
        <p:nvSpPr>
          <p:cNvPr id="118" name="Прямоугольник 2">
            <a:extLst>
              <a:ext uri="{FF2B5EF4-FFF2-40B4-BE49-F238E27FC236}">
                <a16:creationId xmlns:a16="http://schemas.microsoft.com/office/drawing/2014/main" id="{A81C9DF9-00FC-4C4D-8951-61A1E7213091}"/>
              </a:ext>
            </a:extLst>
          </p:cNvPr>
          <p:cNvSpPr/>
          <p:nvPr/>
        </p:nvSpPr>
        <p:spPr>
          <a:xfrm>
            <a:off x="480025" y="296910"/>
            <a:ext cx="814569" cy="461665"/>
          </a:xfrm>
          <a:prstGeom prst="rect">
            <a:avLst/>
          </a:prstGeom>
        </p:spPr>
        <p:txBody>
          <a:bodyPr wrap="square">
            <a:spAutoFit/>
          </a:bodyPr>
          <a:lstStyle/>
          <a:p>
            <a:pPr algn="r" defTabSz="1219017">
              <a:buClr>
                <a:srgbClr val="E20613"/>
              </a:buClr>
              <a:buSzPct val="250000"/>
            </a:pPr>
            <a:r>
              <a:rPr lang="es-ES" sz="2400" dirty="0">
                <a:solidFill>
                  <a:schemeClr val="accent1"/>
                </a:solidFill>
                <a:latin typeface="Chevin Pro Light" pitchFamily="34" charset="0"/>
              </a:rPr>
              <a:t>8</a:t>
            </a:r>
            <a:endParaRPr lang="ru-RU" sz="2400" dirty="0">
              <a:solidFill>
                <a:schemeClr val="accent1"/>
              </a:solidFill>
              <a:latin typeface="Chevin Pro Light" pitchFamily="34" charset="0"/>
            </a:endParaRPr>
          </a:p>
        </p:txBody>
      </p:sp>
      <p:graphicFrame>
        <p:nvGraphicFramePr>
          <p:cNvPr id="2" name="Tabla 2">
            <a:extLst>
              <a:ext uri="{FF2B5EF4-FFF2-40B4-BE49-F238E27FC236}">
                <a16:creationId xmlns:a16="http://schemas.microsoft.com/office/drawing/2014/main" id="{C829541C-F126-43FE-BA2E-1B4DA31BEC71}"/>
              </a:ext>
            </a:extLst>
          </p:cNvPr>
          <p:cNvGraphicFramePr>
            <a:graphicFrameLocks noGrp="1"/>
          </p:cNvGraphicFramePr>
          <p:nvPr>
            <p:extLst>
              <p:ext uri="{D42A27DB-BD31-4B8C-83A1-F6EECF244321}">
                <p14:modId xmlns:p14="http://schemas.microsoft.com/office/powerpoint/2010/main" val="284152352"/>
              </p:ext>
            </p:extLst>
          </p:nvPr>
        </p:nvGraphicFramePr>
        <p:xfrm>
          <a:off x="480025" y="1028654"/>
          <a:ext cx="11578689" cy="5754470"/>
        </p:xfrm>
        <a:graphic>
          <a:graphicData uri="http://schemas.openxmlformats.org/drawingml/2006/table">
            <a:tbl>
              <a:tblPr firstRow="1" bandRow="1">
                <a:tableStyleId>{5C22544A-7EE6-4342-B048-85BDC9FD1C3A}</a:tableStyleId>
              </a:tblPr>
              <a:tblGrid>
                <a:gridCol w="1990725">
                  <a:extLst>
                    <a:ext uri="{9D8B030D-6E8A-4147-A177-3AD203B41FA5}">
                      <a16:colId xmlns:a16="http://schemas.microsoft.com/office/drawing/2014/main" val="2103009954"/>
                    </a:ext>
                  </a:extLst>
                </a:gridCol>
                <a:gridCol w="1476462">
                  <a:extLst>
                    <a:ext uri="{9D8B030D-6E8A-4147-A177-3AD203B41FA5}">
                      <a16:colId xmlns:a16="http://schemas.microsoft.com/office/drawing/2014/main" val="1925803471"/>
                    </a:ext>
                  </a:extLst>
                </a:gridCol>
                <a:gridCol w="1360768">
                  <a:extLst>
                    <a:ext uri="{9D8B030D-6E8A-4147-A177-3AD203B41FA5}">
                      <a16:colId xmlns:a16="http://schemas.microsoft.com/office/drawing/2014/main" val="4209277347"/>
                    </a:ext>
                  </a:extLst>
                </a:gridCol>
                <a:gridCol w="1204332">
                  <a:extLst>
                    <a:ext uri="{9D8B030D-6E8A-4147-A177-3AD203B41FA5}">
                      <a16:colId xmlns:a16="http://schemas.microsoft.com/office/drawing/2014/main" val="717859385"/>
                    </a:ext>
                  </a:extLst>
                </a:gridCol>
                <a:gridCol w="1137425">
                  <a:extLst>
                    <a:ext uri="{9D8B030D-6E8A-4147-A177-3AD203B41FA5}">
                      <a16:colId xmlns:a16="http://schemas.microsoft.com/office/drawing/2014/main" val="2180104357"/>
                    </a:ext>
                  </a:extLst>
                </a:gridCol>
                <a:gridCol w="1260087">
                  <a:extLst>
                    <a:ext uri="{9D8B030D-6E8A-4147-A177-3AD203B41FA5}">
                      <a16:colId xmlns:a16="http://schemas.microsoft.com/office/drawing/2014/main" val="777788735"/>
                    </a:ext>
                  </a:extLst>
                </a:gridCol>
                <a:gridCol w="1092820">
                  <a:extLst>
                    <a:ext uri="{9D8B030D-6E8A-4147-A177-3AD203B41FA5}">
                      <a16:colId xmlns:a16="http://schemas.microsoft.com/office/drawing/2014/main" val="385850692"/>
                    </a:ext>
                  </a:extLst>
                </a:gridCol>
                <a:gridCol w="897284">
                  <a:extLst>
                    <a:ext uri="{9D8B030D-6E8A-4147-A177-3AD203B41FA5}">
                      <a16:colId xmlns:a16="http://schemas.microsoft.com/office/drawing/2014/main" val="125122972"/>
                    </a:ext>
                  </a:extLst>
                </a:gridCol>
                <a:gridCol w="1158786">
                  <a:extLst>
                    <a:ext uri="{9D8B030D-6E8A-4147-A177-3AD203B41FA5}">
                      <a16:colId xmlns:a16="http://schemas.microsoft.com/office/drawing/2014/main" val="1239310490"/>
                    </a:ext>
                  </a:extLst>
                </a:gridCol>
              </a:tblGrid>
              <a:tr h="326366">
                <a:tc>
                  <a:txBody>
                    <a:bodyPr/>
                    <a:lstStyle/>
                    <a:p>
                      <a:r>
                        <a:rPr lang="es-ES" sz="1100" dirty="0"/>
                        <a:t>CATEGORÍA</a:t>
                      </a:r>
                    </a:p>
                  </a:txBody>
                  <a:tcPr>
                    <a:solidFill>
                      <a:schemeClr val="accent1"/>
                    </a:solidFill>
                  </a:tcPr>
                </a:tc>
                <a:tc>
                  <a:txBody>
                    <a:bodyPr/>
                    <a:lstStyle/>
                    <a:p>
                      <a:r>
                        <a:rPr lang="es-ES" sz="1100" dirty="0"/>
                        <a:t>SECCIÓN</a:t>
                      </a:r>
                    </a:p>
                  </a:txBody>
                  <a:tcPr>
                    <a:solidFill>
                      <a:schemeClr val="accent2">
                        <a:lumMod val="75000"/>
                      </a:schemeClr>
                    </a:solidFill>
                  </a:tcPr>
                </a:tc>
                <a:tc gridSpan="7">
                  <a:txBody>
                    <a:bodyPr/>
                    <a:lstStyle/>
                    <a:p>
                      <a:pPr algn="ctr"/>
                      <a:r>
                        <a:rPr lang="es-ES" sz="1100" dirty="0"/>
                        <a:t>TEMAS/VISTAS </a:t>
                      </a:r>
                    </a:p>
                  </a:txBody>
                  <a:tcPr>
                    <a:solidFill>
                      <a:schemeClr val="accent2"/>
                    </a:solidFill>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extLst>
                  <a:ext uri="{0D108BD9-81ED-4DB2-BD59-A6C34878D82A}">
                    <a16:rowId xmlns:a16="http://schemas.microsoft.com/office/drawing/2014/main" val="3633972298"/>
                  </a:ext>
                </a:extLst>
              </a:tr>
              <a:tr h="326366">
                <a:tc rowSpan="3">
                  <a:txBody>
                    <a:bodyPr/>
                    <a:lstStyle/>
                    <a:p>
                      <a:pPr marL="0" algn="ctr" defTabSz="1219017" rtl="0" eaLnBrk="1" latinLnBrk="0" hangingPunct="1"/>
                      <a:r>
                        <a:rPr lang="es-ES" sz="1000" b="1" kern="1200" dirty="0">
                          <a:solidFill>
                            <a:schemeClr val="bg1"/>
                          </a:solidFill>
                          <a:latin typeface="+mn-lt"/>
                          <a:ea typeface="+mn-ea"/>
                          <a:cs typeface="+mn-cs"/>
                        </a:rPr>
                        <a:t>Estadísticas Vitales</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Defunciones</a:t>
                      </a:r>
                    </a:p>
                  </a:txBody>
                  <a:tcPr marL="0" marR="0" marT="0" marB="0" anchor="ctr">
                    <a:solidFill>
                      <a:schemeClr val="accent2">
                        <a:lumMod val="75000"/>
                      </a:schemeClr>
                    </a:solidFill>
                  </a:tcPr>
                </a:tc>
                <a:tc>
                  <a:txBody>
                    <a:bodyPr/>
                    <a:lstStyle/>
                    <a:p>
                      <a:pPr algn="ctr"/>
                      <a:r>
                        <a:rPr lang="es-ES" sz="900" b="0" dirty="0">
                          <a:solidFill>
                            <a:srgbClr val="000000"/>
                          </a:solidFill>
                        </a:rPr>
                        <a:t>Nacional</a:t>
                      </a:r>
                    </a:p>
                  </a:txBody>
                  <a:tcPr marL="0" marR="0" marT="0" marB="0" anchor="ctr"/>
                </a:tc>
                <a:tc>
                  <a:txBody>
                    <a:bodyPr/>
                    <a:lstStyle/>
                    <a:p>
                      <a:pPr algn="ctr"/>
                      <a:r>
                        <a:rPr lang="es-CL" sz="900" b="0" dirty="0"/>
                        <a:t>Regional; def región/def país</a:t>
                      </a:r>
                    </a:p>
                  </a:txBody>
                  <a:tcPr marL="0" marR="0" marT="0" marB="0" anchor="ctr"/>
                </a:tc>
                <a:tc>
                  <a:txBody>
                    <a:bodyPr/>
                    <a:lstStyle/>
                    <a:p>
                      <a:pPr algn="ctr"/>
                      <a:r>
                        <a:rPr lang="es-ES" sz="900" b="0" dirty="0">
                          <a:solidFill>
                            <a:srgbClr val="000000"/>
                          </a:solidFill>
                        </a:rPr>
                        <a:t>Comunal; </a:t>
                      </a:r>
                      <a:r>
                        <a:rPr lang="es-ES" sz="900" b="0" dirty="0" err="1">
                          <a:solidFill>
                            <a:srgbClr val="000000"/>
                          </a:solidFill>
                        </a:rPr>
                        <a:t>def</a:t>
                      </a:r>
                      <a:r>
                        <a:rPr lang="es-ES" sz="900" b="0" dirty="0">
                          <a:solidFill>
                            <a:srgbClr val="000000"/>
                          </a:solidFill>
                        </a:rPr>
                        <a:t> comuna/</a:t>
                      </a:r>
                      <a:r>
                        <a:rPr lang="es-ES" sz="900" b="0" dirty="0" err="1">
                          <a:solidFill>
                            <a:srgbClr val="000000"/>
                          </a:solidFill>
                        </a:rPr>
                        <a:t>def</a:t>
                      </a:r>
                      <a:r>
                        <a:rPr lang="es-ES" sz="900" b="0" dirty="0">
                          <a:solidFill>
                            <a:srgbClr val="000000"/>
                          </a:solidFill>
                        </a:rPr>
                        <a:t> país</a:t>
                      </a:r>
                    </a:p>
                  </a:txBody>
                  <a:tcPr marL="0" marR="0" marT="0" marB="0" anchor="ctr"/>
                </a:tc>
                <a:tc>
                  <a:txBody>
                    <a:bodyPr/>
                    <a:lstStyle/>
                    <a:p>
                      <a:pPr algn="ctr"/>
                      <a:r>
                        <a:rPr lang="es-ES" sz="900" b="0" dirty="0">
                          <a:solidFill>
                            <a:srgbClr val="000000"/>
                          </a:solidFill>
                        </a:rPr>
                        <a:t>Mortalidad General</a:t>
                      </a: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965232244"/>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Nacimientos</a:t>
                      </a:r>
                    </a:p>
                  </a:txBody>
                  <a:tcPr marL="0" marR="0" marT="0" marB="0" anchor="ctr">
                    <a:solidFill>
                      <a:schemeClr val="accent2">
                        <a:lumMod val="75000"/>
                      </a:schemeClr>
                    </a:solidFill>
                  </a:tcPr>
                </a:tc>
                <a:tc>
                  <a:txBody>
                    <a:bodyPr/>
                    <a:lstStyle/>
                    <a:p>
                      <a:pPr algn="ctr"/>
                      <a:r>
                        <a:rPr lang="es-ES" sz="900" b="0" dirty="0">
                          <a:solidFill>
                            <a:srgbClr val="000000"/>
                          </a:solidFill>
                        </a:rPr>
                        <a:t>Nacional</a:t>
                      </a:r>
                    </a:p>
                  </a:txBody>
                  <a:tcPr marL="0" marR="0" marT="0" marB="0" anchor="ctr"/>
                </a:tc>
                <a:tc>
                  <a:txBody>
                    <a:bodyPr/>
                    <a:lstStyle/>
                    <a:p>
                      <a:pPr algn="ctr"/>
                      <a:r>
                        <a:rPr lang="es-CL" sz="900" b="0" dirty="0"/>
                        <a:t>Regional; nac región/def país</a:t>
                      </a:r>
                    </a:p>
                  </a:txBody>
                  <a:tcPr marL="0" marR="0" marT="0" marB="0" anchor="ctr"/>
                </a:tc>
                <a:tc>
                  <a:txBody>
                    <a:bodyPr/>
                    <a:lstStyle/>
                    <a:p>
                      <a:pPr algn="ctr"/>
                      <a:r>
                        <a:rPr lang="es-ES" sz="900" b="0" dirty="0">
                          <a:solidFill>
                            <a:srgbClr val="000000"/>
                          </a:solidFill>
                        </a:rPr>
                        <a:t>Comunal; </a:t>
                      </a:r>
                      <a:r>
                        <a:rPr lang="es-ES" sz="900" b="0" dirty="0" err="1">
                          <a:solidFill>
                            <a:srgbClr val="000000"/>
                          </a:solidFill>
                        </a:rPr>
                        <a:t>nac</a:t>
                      </a:r>
                      <a:r>
                        <a:rPr lang="es-ES" sz="900" b="0" dirty="0">
                          <a:solidFill>
                            <a:srgbClr val="000000"/>
                          </a:solidFill>
                        </a:rPr>
                        <a:t> comuna/</a:t>
                      </a:r>
                      <a:r>
                        <a:rPr lang="es-ES" sz="900" b="0" dirty="0" err="1">
                          <a:solidFill>
                            <a:srgbClr val="000000"/>
                          </a:solidFill>
                        </a:rPr>
                        <a:t>def</a:t>
                      </a:r>
                      <a:r>
                        <a:rPr lang="es-ES" sz="900" b="0" dirty="0">
                          <a:solidFill>
                            <a:srgbClr val="000000"/>
                          </a:solidFill>
                        </a:rPr>
                        <a:t> país</a:t>
                      </a:r>
                    </a:p>
                  </a:txBody>
                  <a:tcPr marL="0" marR="0" marT="0" marB="0" anchor="ctr"/>
                </a:tc>
                <a:tc>
                  <a:txBody>
                    <a:bodyPr/>
                    <a:lstStyle/>
                    <a:p>
                      <a:pPr algn="ctr"/>
                      <a:r>
                        <a:rPr lang="es-ES" sz="900" b="0" dirty="0">
                          <a:solidFill>
                            <a:srgbClr val="000000"/>
                          </a:solidFill>
                        </a:rPr>
                        <a:t>Natalidad </a:t>
                      </a: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2044707719"/>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Habitantes</a:t>
                      </a:r>
                    </a:p>
                  </a:txBody>
                  <a:tcPr marL="0" marR="0" marT="0" marB="0" anchor="ctr">
                    <a:solidFill>
                      <a:schemeClr val="accent2">
                        <a:lumMod val="75000"/>
                      </a:schemeClr>
                    </a:solidFill>
                  </a:tcPr>
                </a:tc>
                <a:tc>
                  <a:txBody>
                    <a:bodyPr/>
                    <a:lstStyle/>
                    <a:p>
                      <a:pPr algn="ctr"/>
                      <a:r>
                        <a:rPr lang="es-ES" sz="900" b="0" dirty="0">
                          <a:solidFill>
                            <a:srgbClr val="000000"/>
                          </a:solidFill>
                        </a:rPr>
                        <a:t>Indicadores demográficos (contexto)</a:t>
                      </a:r>
                    </a:p>
                  </a:txBody>
                  <a:tcPr marL="0" marR="0" marT="0" marB="0" anchor="ctr"/>
                </a:tc>
                <a:tc>
                  <a:txBody>
                    <a:bodyPr/>
                    <a:lstStyle/>
                    <a:p>
                      <a:pPr algn="ctr"/>
                      <a:endParaRPr lang="es-CL" sz="900" b="0" dirty="0"/>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482332545"/>
                  </a:ext>
                </a:extLst>
              </a:tr>
              <a:tr h="326366">
                <a:tc rowSpan="4">
                  <a:txBody>
                    <a:bodyPr/>
                    <a:lstStyle/>
                    <a:p>
                      <a:pPr marL="0" algn="ctr" defTabSz="1219017" rtl="0" eaLnBrk="1" latinLnBrk="0" hangingPunct="1"/>
                      <a:r>
                        <a:rPr lang="es-ES" sz="1000" b="1" kern="1200" dirty="0">
                          <a:solidFill>
                            <a:schemeClr val="bg1"/>
                          </a:solidFill>
                          <a:latin typeface="+mn-lt"/>
                          <a:ea typeface="+mn-ea"/>
                          <a:cs typeface="+mn-cs"/>
                        </a:rPr>
                        <a:t>Establecimientos de Salud</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Comunal</a:t>
                      </a:r>
                    </a:p>
                  </a:txBody>
                  <a:tcPr marL="0" marR="0" marT="0" marB="0" anchor="ctr">
                    <a:solidFill>
                      <a:schemeClr val="accent2">
                        <a:lumMod val="75000"/>
                      </a:schemeClr>
                    </a:solidFill>
                  </a:tcPr>
                </a:tc>
                <a:tc>
                  <a:txBody>
                    <a:bodyPr/>
                    <a:lstStyle/>
                    <a:p>
                      <a:pPr algn="ctr"/>
                      <a:r>
                        <a:rPr lang="es-ES" sz="900" b="0" dirty="0">
                          <a:solidFill>
                            <a:srgbClr val="000000"/>
                          </a:solidFill>
                        </a:rPr>
                        <a:t>Total de establecimientos por tipo</a:t>
                      </a:r>
                    </a:p>
                  </a:txBody>
                  <a:tcPr marL="0" marR="0" marT="0" marB="0" anchor="ctr"/>
                </a:tc>
                <a:tc>
                  <a:txBody>
                    <a:bodyPr/>
                    <a:lstStyle/>
                    <a:p>
                      <a:pPr algn="ctr"/>
                      <a:r>
                        <a:rPr lang="es-ES" sz="900" b="0" dirty="0">
                          <a:solidFill>
                            <a:srgbClr val="000000"/>
                          </a:solidFill>
                        </a:rPr>
                        <a:t>Tipo de Establecimiento/habitante</a:t>
                      </a:r>
                    </a:p>
                  </a:txBody>
                  <a:tcPr marL="0" marR="0" marT="0" marB="0" anchor="ctr"/>
                </a:tc>
                <a:tc>
                  <a:txBody>
                    <a:bodyPr/>
                    <a:lstStyle/>
                    <a:p>
                      <a:pPr algn="ctr"/>
                      <a:r>
                        <a:rPr lang="es-ES" sz="900" b="0" dirty="0">
                          <a:solidFill>
                            <a:srgbClr val="000000"/>
                          </a:solidFill>
                        </a:rPr>
                        <a:t>Total de cama privada</a:t>
                      </a:r>
                    </a:p>
                  </a:txBody>
                  <a:tcPr marL="0" marR="0" marT="0" marB="0" anchor="ctr"/>
                </a:tc>
                <a:tc>
                  <a:txBody>
                    <a:bodyPr/>
                    <a:lstStyle/>
                    <a:p>
                      <a:pPr algn="ctr"/>
                      <a:r>
                        <a:rPr lang="es-ES" sz="900" b="0" dirty="0">
                          <a:solidFill>
                            <a:srgbClr val="000000"/>
                          </a:solidFill>
                        </a:rPr>
                        <a:t>Total de cama pública</a:t>
                      </a:r>
                    </a:p>
                  </a:txBody>
                  <a:tcPr marL="0" marR="0" marT="0" marB="0" anchor="ctr"/>
                </a:tc>
                <a:tc>
                  <a:txBody>
                    <a:bodyPr/>
                    <a:lstStyle/>
                    <a:p>
                      <a:pPr algn="ctr"/>
                      <a:r>
                        <a:rPr lang="es-ES" sz="900" b="0" dirty="0">
                          <a:solidFill>
                            <a:srgbClr val="000000"/>
                          </a:solidFill>
                        </a:rPr>
                        <a:t>Cama/habitante</a:t>
                      </a:r>
                    </a:p>
                  </a:txBody>
                  <a:tcPr marL="0" marR="0" marT="0" marB="0" anchor="ctr"/>
                </a:tc>
                <a:tc>
                  <a:txBody>
                    <a:bodyPr/>
                    <a:lstStyle/>
                    <a:p>
                      <a:pPr algn="ctr"/>
                      <a:endParaRPr lang="es-ES" sz="900" b="1">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190576896"/>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Regional</a:t>
                      </a:r>
                    </a:p>
                  </a:txBody>
                  <a:tcPr marL="0" marR="0" marT="0" marB="0" anchor="ctr">
                    <a:solidFill>
                      <a:schemeClr val="accent2">
                        <a:lumMod val="75000"/>
                      </a:schemeClr>
                    </a:solidFill>
                  </a:tcPr>
                </a:tc>
                <a:tc>
                  <a:txBody>
                    <a:bodyPr/>
                    <a:lstStyle/>
                    <a:p>
                      <a:pPr algn="ctr"/>
                      <a:r>
                        <a:rPr lang="es-ES" sz="900" b="0" dirty="0">
                          <a:solidFill>
                            <a:srgbClr val="000000"/>
                          </a:solidFill>
                        </a:rPr>
                        <a:t>Total de establecimientos por tipo</a:t>
                      </a:r>
                    </a:p>
                  </a:txBody>
                  <a:tcPr marL="0" marR="0" marT="0" marB="0" anchor="ctr"/>
                </a:tc>
                <a:tc>
                  <a:txBody>
                    <a:bodyPr/>
                    <a:lstStyle/>
                    <a:p>
                      <a:pPr algn="ctr"/>
                      <a:r>
                        <a:rPr lang="es-ES" sz="900" b="0" dirty="0">
                          <a:solidFill>
                            <a:srgbClr val="000000"/>
                          </a:solidFill>
                        </a:rPr>
                        <a:t>Tipo de Establecimiento/habitante</a:t>
                      </a:r>
                    </a:p>
                  </a:txBody>
                  <a:tcPr marL="0" marR="0" marT="0" marB="0" anchor="ctr"/>
                </a:tc>
                <a:tc>
                  <a:txBody>
                    <a:bodyPr/>
                    <a:lstStyle/>
                    <a:p>
                      <a:pPr algn="ctr"/>
                      <a:r>
                        <a:rPr lang="es-ES" sz="900" b="0" dirty="0">
                          <a:solidFill>
                            <a:srgbClr val="000000"/>
                          </a:solidFill>
                        </a:rPr>
                        <a:t>Total de cama privada</a:t>
                      </a:r>
                    </a:p>
                  </a:txBody>
                  <a:tcPr marL="0" marR="0" marT="0" marB="0" anchor="ctr"/>
                </a:tc>
                <a:tc>
                  <a:txBody>
                    <a:bodyPr/>
                    <a:lstStyle/>
                    <a:p>
                      <a:pPr algn="ctr"/>
                      <a:r>
                        <a:rPr lang="es-ES" sz="900" b="0" dirty="0">
                          <a:solidFill>
                            <a:srgbClr val="000000"/>
                          </a:solidFill>
                        </a:rPr>
                        <a:t>Total de cama pública</a:t>
                      </a:r>
                    </a:p>
                  </a:txBody>
                  <a:tcPr marL="0" marR="0" marT="0" marB="0" anchor="ctr"/>
                </a:tc>
                <a:tc>
                  <a:txBody>
                    <a:bodyPr/>
                    <a:lstStyle/>
                    <a:p>
                      <a:pPr algn="ctr"/>
                      <a:r>
                        <a:rPr lang="es-ES" sz="900" b="0" dirty="0">
                          <a:solidFill>
                            <a:srgbClr val="000000"/>
                          </a:solidFill>
                        </a:rPr>
                        <a:t>Cama/habitante</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548585519"/>
                  </a:ext>
                </a:extLst>
              </a:tr>
              <a:tr h="337331">
                <a:tc vMerge="1">
                  <a:txBody>
                    <a:bodyPr/>
                    <a:lstStyle/>
                    <a:p>
                      <a:endParaRPr lang="es-CL" dirty="0"/>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Nacional</a:t>
                      </a:r>
                    </a:p>
                  </a:txBody>
                  <a:tcPr marL="0" marR="0" marT="0" marB="0" anchor="ctr">
                    <a:solidFill>
                      <a:schemeClr val="accent2">
                        <a:lumMod val="75000"/>
                      </a:schemeClr>
                    </a:solidFill>
                  </a:tcPr>
                </a:tc>
                <a:tc>
                  <a:txBody>
                    <a:bodyPr/>
                    <a:lstStyle/>
                    <a:p>
                      <a:pPr algn="ctr"/>
                      <a:r>
                        <a:rPr lang="es-ES" sz="900" b="0" dirty="0">
                          <a:solidFill>
                            <a:srgbClr val="000000"/>
                          </a:solidFill>
                        </a:rPr>
                        <a:t>Total de establecimientos por tipo</a:t>
                      </a:r>
                    </a:p>
                  </a:txBody>
                  <a:tcPr marL="0" marR="0" marT="0" marB="0" anchor="ctr"/>
                </a:tc>
                <a:tc>
                  <a:txBody>
                    <a:bodyPr/>
                    <a:lstStyle/>
                    <a:p>
                      <a:pPr algn="ctr"/>
                      <a:r>
                        <a:rPr lang="es-ES" sz="900" b="0" dirty="0">
                          <a:solidFill>
                            <a:srgbClr val="000000"/>
                          </a:solidFill>
                        </a:rPr>
                        <a:t>Establecimiento/habitante</a:t>
                      </a:r>
                    </a:p>
                  </a:txBody>
                  <a:tcPr marL="0" marR="0" marT="0" marB="0" anchor="ctr"/>
                </a:tc>
                <a:tc>
                  <a:txBody>
                    <a:bodyPr/>
                    <a:lstStyle/>
                    <a:p>
                      <a:pPr algn="ctr"/>
                      <a:r>
                        <a:rPr lang="es-ES" sz="900" b="0" dirty="0">
                          <a:solidFill>
                            <a:srgbClr val="000000"/>
                          </a:solidFill>
                        </a:rPr>
                        <a:t>Total de cama privada</a:t>
                      </a:r>
                    </a:p>
                  </a:txBody>
                  <a:tcPr marL="0" marR="0" marT="0" marB="0" anchor="ctr"/>
                </a:tc>
                <a:tc>
                  <a:txBody>
                    <a:bodyPr/>
                    <a:lstStyle/>
                    <a:p>
                      <a:pPr algn="ctr"/>
                      <a:r>
                        <a:rPr lang="es-ES" sz="900" b="0" dirty="0">
                          <a:solidFill>
                            <a:srgbClr val="000000"/>
                          </a:solidFill>
                        </a:rPr>
                        <a:t>Total de cama pública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850010357"/>
                  </a:ext>
                </a:extLst>
              </a:tr>
              <a:tr h="337331">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Servicio Nacional de Salud</a:t>
                      </a:r>
                    </a:p>
                  </a:txBody>
                  <a:tcPr marL="0" marR="0" marT="0" marB="0" anchor="ctr">
                    <a:solidFill>
                      <a:schemeClr val="accent2">
                        <a:lumMod val="75000"/>
                      </a:schemeClr>
                    </a:solidFill>
                  </a:tcPr>
                </a:tc>
                <a:tc>
                  <a:txBody>
                    <a:bodyPr/>
                    <a:lstStyle/>
                    <a:p>
                      <a:pPr algn="ctr"/>
                      <a:r>
                        <a:rPr lang="es-ES" sz="900" b="0" dirty="0">
                          <a:solidFill>
                            <a:srgbClr val="000000"/>
                          </a:solidFill>
                        </a:rPr>
                        <a:t>Total de establecimientos por tipo</a:t>
                      </a:r>
                    </a:p>
                  </a:txBody>
                  <a:tcPr marL="0" marR="0" marT="0" marB="0" anchor="ctr"/>
                </a:tc>
                <a:tc>
                  <a:txBody>
                    <a:bodyPr/>
                    <a:lstStyle/>
                    <a:p>
                      <a:pPr algn="ctr"/>
                      <a:r>
                        <a:rPr lang="es-ES" sz="900" b="0" dirty="0">
                          <a:solidFill>
                            <a:srgbClr val="000000"/>
                          </a:solidFill>
                        </a:rPr>
                        <a:t>Establecimiento/habitante</a:t>
                      </a:r>
                    </a:p>
                  </a:txBody>
                  <a:tcPr marL="0" marR="0" marT="0" marB="0" anchor="ctr"/>
                </a:tc>
                <a:tc>
                  <a:txBody>
                    <a:bodyPr/>
                    <a:lstStyle/>
                    <a:p>
                      <a:pPr algn="ctr"/>
                      <a:r>
                        <a:rPr lang="es-ES" sz="900" b="0" dirty="0">
                          <a:solidFill>
                            <a:srgbClr val="000000"/>
                          </a:solidFill>
                        </a:rPr>
                        <a:t>Total de cama privada</a:t>
                      </a:r>
                    </a:p>
                  </a:txBody>
                  <a:tcPr marL="0" marR="0" marT="0" marB="0" anchor="ctr"/>
                </a:tc>
                <a:tc>
                  <a:txBody>
                    <a:bodyPr/>
                    <a:lstStyle/>
                    <a:p>
                      <a:pPr algn="ctr"/>
                      <a:r>
                        <a:rPr lang="es-ES" sz="900" b="0" dirty="0">
                          <a:solidFill>
                            <a:srgbClr val="000000"/>
                          </a:solidFill>
                        </a:rPr>
                        <a:t>Total de cama pública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Cama/habitante</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928100294"/>
                  </a:ext>
                </a:extLst>
              </a:tr>
              <a:tr h="326366">
                <a:tc rowSpan="4">
                  <a:txBody>
                    <a:bodyPr/>
                    <a:lstStyle/>
                    <a:p>
                      <a:pPr algn="ctr"/>
                      <a:r>
                        <a:rPr lang="es-CL" sz="900" b="1" dirty="0">
                          <a:solidFill>
                            <a:schemeClr val="bg1"/>
                          </a:solidFill>
                        </a:rPr>
                        <a:t>Cobertura**</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Comunal</a:t>
                      </a:r>
                    </a:p>
                  </a:txBody>
                  <a:tcPr marL="0" marR="0" marT="0" marB="0" anchor="ctr">
                    <a:solidFill>
                      <a:schemeClr val="accent2">
                        <a:lumMod val="75000"/>
                      </a:schemeClr>
                    </a:solidFill>
                  </a:tcPr>
                </a:tc>
                <a:tc>
                  <a:txBody>
                    <a:bodyPr/>
                    <a:lstStyle/>
                    <a:p>
                      <a:pPr algn="ctr"/>
                      <a:r>
                        <a:rPr kumimoji="0" lang="es-CL" sz="900" b="0" i="0" u="none" strike="noStrike" kern="1200" cap="none" spc="0" normalizeH="0" baseline="0" noProof="0" dirty="0">
                          <a:ln>
                            <a:noFill/>
                          </a:ln>
                          <a:solidFill>
                            <a:prstClr val="black"/>
                          </a:solidFill>
                          <a:effectLst/>
                          <a:uLnTx/>
                          <a:uFillTx/>
                          <a:latin typeface="Calibri"/>
                          <a:ea typeface="+mn-ea"/>
                          <a:cs typeface="+mn-cs"/>
                        </a:rPr>
                        <a:t>Cantidad de médicos generales, especialistas, enfermeros, auxiliares, etc.</a:t>
                      </a:r>
                      <a:endParaRPr lang="es-CL" sz="900" dirty="0">
                        <a:solidFill>
                          <a:schemeClr val="tx1"/>
                        </a:solidFill>
                      </a:endParaRPr>
                    </a:p>
                  </a:txBody>
                  <a:tcPr marL="0" marR="0" marT="0" marB="0" anchor="ctr"/>
                </a:tc>
                <a:tc>
                  <a:txBody>
                    <a:bodyPr/>
                    <a:lstStyle/>
                    <a:p>
                      <a:pPr algn="ctr"/>
                      <a:r>
                        <a:rPr lang="es-ES" sz="900" b="0" dirty="0">
                          <a:solidFill>
                            <a:srgbClr val="000000"/>
                          </a:solidFill>
                        </a:rPr>
                        <a:t>Cantidad de médicos, especialistas, </a:t>
                      </a:r>
                      <a:r>
                        <a:rPr lang="es-ES" sz="900" b="0" dirty="0" err="1">
                          <a:solidFill>
                            <a:srgbClr val="000000"/>
                          </a:solidFill>
                        </a:rPr>
                        <a:t>etc</a:t>
                      </a:r>
                      <a:r>
                        <a:rPr lang="es-ES" sz="900" b="0" dirty="0">
                          <a:solidFill>
                            <a:srgbClr val="000000"/>
                          </a:solidFill>
                        </a:rPr>
                        <a:t>/habitante</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993332774"/>
                  </a:ext>
                </a:extLst>
              </a:tr>
              <a:tr h="326366">
                <a:tc vMerge="1">
                  <a:txBody>
                    <a:bodyPr/>
                    <a:lstStyle/>
                    <a:p>
                      <a:endParaRPr lang="es-CL" dirty="0"/>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Regional</a:t>
                      </a:r>
                    </a:p>
                  </a:txBody>
                  <a:tcPr marL="0" marR="0" marT="0" marB="0" anchor="ctr">
                    <a:solidFill>
                      <a:schemeClr val="accent2">
                        <a:lumMod val="75000"/>
                      </a:schemeClr>
                    </a:solidFill>
                  </a:tcPr>
                </a:tc>
                <a:tc>
                  <a:txBody>
                    <a:bodyPr/>
                    <a:lstStyle/>
                    <a:p>
                      <a:pPr algn="ctr"/>
                      <a:r>
                        <a:rPr kumimoji="0" lang="es-CL" sz="900" b="0" i="0" u="none" strike="noStrike" kern="1200" cap="none" spc="0" normalizeH="0" baseline="0" noProof="0">
                          <a:ln>
                            <a:noFill/>
                          </a:ln>
                          <a:solidFill>
                            <a:prstClr val="black"/>
                          </a:solidFill>
                          <a:effectLst/>
                          <a:uLnTx/>
                          <a:uFillTx/>
                          <a:latin typeface="Calibri"/>
                          <a:ea typeface="+mn-ea"/>
                          <a:cs typeface="+mn-cs"/>
                        </a:rPr>
                        <a:t>Cantidad de médicos generales, especialistas, enfermeros, auxiliares, etc.</a:t>
                      </a:r>
                      <a:endParaRPr lang="es-CL" sz="900" dirty="0"/>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Cantidad de médicos, especialistas, </a:t>
                      </a:r>
                      <a:r>
                        <a:rPr kumimoji="0" lang="es-ES" sz="900" b="0" i="0" u="none" strike="noStrike" kern="1200" cap="none" spc="0" normalizeH="0" baseline="0" noProof="0" dirty="0" err="1">
                          <a:ln>
                            <a:noFill/>
                          </a:ln>
                          <a:solidFill>
                            <a:srgbClr val="000000"/>
                          </a:solidFill>
                          <a:effectLst/>
                          <a:uLnTx/>
                          <a:uFillTx/>
                          <a:latin typeface="Calibri"/>
                          <a:ea typeface="+mn-ea"/>
                          <a:cs typeface="+mn-cs"/>
                        </a:rPr>
                        <a:t>etc</a:t>
                      </a:r>
                      <a:r>
                        <a:rPr kumimoji="0" lang="es-ES" sz="900" b="0" i="0" u="none" strike="noStrike" kern="1200" cap="none" spc="0" normalizeH="0" baseline="0" noProof="0" dirty="0">
                          <a:ln>
                            <a:noFill/>
                          </a:ln>
                          <a:solidFill>
                            <a:srgbClr val="000000"/>
                          </a:solidFill>
                          <a:effectLst/>
                          <a:uLnTx/>
                          <a:uFillTx/>
                          <a:latin typeface="Calibri"/>
                          <a:ea typeface="+mn-ea"/>
                          <a:cs typeface="+mn-cs"/>
                        </a:rPr>
                        <a:t>/habitante</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1233047202"/>
                  </a:ext>
                </a:extLst>
              </a:tr>
              <a:tr h="326366">
                <a:tc vMerge="1">
                  <a:txBody>
                    <a:bodyPr/>
                    <a:lstStyle/>
                    <a:p>
                      <a:endParaRPr lang="es-CL" dirty="0"/>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Nacional</a:t>
                      </a:r>
                    </a:p>
                  </a:txBody>
                  <a:tcPr marL="0" marR="0" marT="0" marB="0" anchor="ctr">
                    <a:solidFill>
                      <a:schemeClr val="accent2">
                        <a:lumMod val="75000"/>
                      </a:schemeClr>
                    </a:solidFill>
                  </a:tcPr>
                </a:tc>
                <a:tc>
                  <a:txBody>
                    <a:bodyPr/>
                    <a:lstStyle/>
                    <a:p>
                      <a:pPr algn="ctr"/>
                      <a:r>
                        <a:rPr kumimoji="0" lang="es-CL" sz="900" b="0" i="0" u="none" strike="noStrike" kern="1200" cap="none" spc="0" normalizeH="0" baseline="0" noProof="0" dirty="0">
                          <a:ln>
                            <a:noFill/>
                          </a:ln>
                          <a:solidFill>
                            <a:prstClr val="black"/>
                          </a:solidFill>
                          <a:effectLst/>
                          <a:uLnTx/>
                          <a:uFillTx/>
                          <a:latin typeface="Calibri"/>
                          <a:ea typeface="+mn-ea"/>
                          <a:cs typeface="+mn-cs"/>
                        </a:rPr>
                        <a:t>Cantidad de médicos generales, especialistas, enfermeros, auxiliares, etc.</a:t>
                      </a:r>
                      <a:endParaRPr lang="es-CL" sz="900" dirty="0"/>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Cantidad de médicos, especialistas, </a:t>
                      </a:r>
                      <a:r>
                        <a:rPr kumimoji="0" lang="es-ES" sz="900" b="0" i="0" u="none" strike="noStrike" kern="1200" cap="none" spc="0" normalizeH="0" baseline="0" noProof="0" dirty="0" err="1">
                          <a:ln>
                            <a:noFill/>
                          </a:ln>
                          <a:solidFill>
                            <a:srgbClr val="000000"/>
                          </a:solidFill>
                          <a:effectLst/>
                          <a:uLnTx/>
                          <a:uFillTx/>
                          <a:latin typeface="Calibri"/>
                          <a:ea typeface="+mn-ea"/>
                          <a:cs typeface="+mn-cs"/>
                        </a:rPr>
                        <a:t>etc</a:t>
                      </a:r>
                      <a:r>
                        <a:rPr kumimoji="0" lang="es-ES" sz="900" b="0" i="0" u="none" strike="noStrike" kern="1200" cap="none" spc="0" normalizeH="0" baseline="0" noProof="0" dirty="0">
                          <a:ln>
                            <a:noFill/>
                          </a:ln>
                          <a:solidFill>
                            <a:srgbClr val="000000"/>
                          </a:solidFill>
                          <a:effectLst/>
                          <a:uLnTx/>
                          <a:uFillTx/>
                          <a:latin typeface="Calibri"/>
                          <a:ea typeface="+mn-ea"/>
                          <a:cs typeface="+mn-cs"/>
                        </a:rPr>
                        <a:t>/habitante</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1808640980"/>
                  </a:ext>
                </a:extLst>
              </a:tr>
              <a:tr h="326366">
                <a:tc vMerge="1">
                  <a:txBody>
                    <a:bodyPr/>
                    <a:lstStyle/>
                    <a:p>
                      <a:pPr algn="ctr"/>
                      <a:endParaRPr lang="es-CL" sz="900" b="1" dirty="0">
                        <a:solidFill>
                          <a:schemeClr val="bg1"/>
                        </a:solidFill>
                      </a:endParaRPr>
                    </a:p>
                  </a:txBody>
                  <a:tcPr marL="0" marR="0" marT="0" marB="0" anchor="ctr">
                    <a:solidFill>
                      <a:schemeClr val="accent1"/>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Servicio Nacional de Salud</a:t>
                      </a:r>
                    </a:p>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r>
                        <a:rPr kumimoji="0" lang="es-CL" sz="900" b="0" i="0" u="none" strike="noStrike" kern="1200" cap="none" spc="0" normalizeH="0" baseline="0" noProof="0" dirty="0">
                          <a:ln>
                            <a:noFill/>
                          </a:ln>
                          <a:solidFill>
                            <a:prstClr val="black"/>
                          </a:solidFill>
                          <a:effectLst/>
                          <a:uLnTx/>
                          <a:uFillTx/>
                          <a:latin typeface="Calibri"/>
                          <a:ea typeface="+mn-ea"/>
                          <a:cs typeface="+mn-cs"/>
                        </a:rPr>
                        <a:t>Cantidad de médicos generales, especialistas, enfermeros, auxiliares, etc.</a:t>
                      </a:r>
                      <a:endParaRPr lang="es-CL" sz="900" dirty="0"/>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Cantidad de médicos, especialistas, </a:t>
                      </a:r>
                      <a:r>
                        <a:rPr kumimoji="0" lang="es-ES" sz="900" b="0" i="0" u="none" strike="noStrike" kern="1200" cap="none" spc="0" normalizeH="0" baseline="0" noProof="0" dirty="0" err="1">
                          <a:ln>
                            <a:noFill/>
                          </a:ln>
                          <a:solidFill>
                            <a:srgbClr val="000000"/>
                          </a:solidFill>
                          <a:effectLst/>
                          <a:uLnTx/>
                          <a:uFillTx/>
                          <a:latin typeface="Calibri"/>
                          <a:ea typeface="+mn-ea"/>
                          <a:cs typeface="+mn-cs"/>
                        </a:rPr>
                        <a:t>etc</a:t>
                      </a:r>
                      <a:r>
                        <a:rPr kumimoji="0" lang="es-ES" sz="900" b="0" i="0" u="none" strike="noStrike" kern="1200" cap="none" spc="0" normalizeH="0" baseline="0" noProof="0" dirty="0">
                          <a:ln>
                            <a:noFill/>
                          </a:ln>
                          <a:solidFill>
                            <a:srgbClr val="000000"/>
                          </a:solidFill>
                          <a:effectLst/>
                          <a:uLnTx/>
                          <a:uFillTx/>
                          <a:latin typeface="Calibri"/>
                          <a:ea typeface="+mn-ea"/>
                          <a:cs typeface="+mn-cs"/>
                        </a:rPr>
                        <a:t>/habitante</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2480636329"/>
                  </a:ext>
                </a:extLst>
              </a:tr>
              <a:tr h="326366">
                <a:tc rowSpan="4">
                  <a:txBody>
                    <a:bodyPr/>
                    <a:lstStyle/>
                    <a:p>
                      <a:pPr marL="0" algn="ctr" defTabSz="1219017" rtl="0" eaLnBrk="1" latinLnBrk="0" hangingPunct="1"/>
                      <a:r>
                        <a:rPr lang="es-ES" sz="1000" b="1" kern="1200" dirty="0">
                          <a:solidFill>
                            <a:schemeClr val="bg1"/>
                          </a:solidFill>
                          <a:latin typeface="+mn-lt"/>
                          <a:ea typeface="+mn-ea"/>
                          <a:cs typeface="+mn-cs"/>
                        </a:rPr>
                        <a:t>Atenciones en Urgencia</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Comunal</a:t>
                      </a:r>
                    </a:p>
                  </a:txBody>
                  <a:tcPr marL="0" marR="0" marT="0" marB="0" anchor="ctr">
                    <a:solidFill>
                      <a:schemeClr val="accent2">
                        <a:lumMod val="75000"/>
                      </a:schemeClr>
                    </a:solidFill>
                  </a:tcPr>
                </a:tc>
                <a:tc>
                  <a:txBody>
                    <a:bodyPr/>
                    <a:lstStyle/>
                    <a:p>
                      <a:pPr algn="ctr"/>
                      <a:r>
                        <a:rPr kumimoji="0" lang="es-ES" sz="900" b="0" i="0" u="none" strike="noStrike" kern="1200" cap="none" spc="0" normalizeH="0" baseline="0" noProof="0" dirty="0">
                          <a:ln>
                            <a:noFill/>
                          </a:ln>
                          <a:solidFill>
                            <a:schemeClr val="tx1"/>
                          </a:solidFill>
                          <a:effectLst/>
                          <a:uLnTx/>
                          <a:uFillTx/>
                          <a:latin typeface="Calibri"/>
                          <a:ea typeface="+mn-ea"/>
                          <a:cs typeface="+mn-cs"/>
                        </a:rPr>
                        <a:t>Tipo de urgencia (causa)</a:t>
                      </a:r>
                      <a:endParaRPr lang="es-ES" sz="900" b="0" dirty="0">
                        <a:solidFill>
                          <a:schemeClr val="tx1"/>
                        </a:solidFill>
                      </a:endParaRPr>
                    </a:p>
                  </a:txBody>
                  <a:tcPr marL="0" marR="0" marT="0" marB="0" anchor="ctr"/>
                </a:tc>
                <a:tc>
                  <a:txBody>
                    <a:bodyPr/>
                    <a:lstStyle/>
                    <a:p>
                      <a:pPr algn="ctr"/>
                      <a:r>
                        <a:rPr lang="es-ES" sz="900" b="0" dirty="0">
                          <a:solidFill>
                            <a:srgbClr val="000000"/>
                          </a:solidFill>
                        </a:rPr>
                        <a:t>Causa específica/total de urgencia</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730017987"/>
                  </a:ext>
                </a:extLst>
              </a:tr>
              <a:tr h="326366">
                <a:tc vMerge="1">
                  <a:txBody>
                    <a:bodyPr/>
                    <a:lstStyle/>
                    <a:p>
                      <a:endParaRPr lang="es-CL" dirty="0"/>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Regional</a:t>
                      </a:r>
                    </a:p>
                  </a:txBody>
                  <a:tcPr marL="0" marR="0" marT="0" marB="0" anchor="ctr">
                    <a:solidFill>
                      <a:schemeClr val="accent2">
                        <a:lumMod val="75000"/>
                      </a:schemeClr>
                    </a:solidFill>
                  </a:tcPr>
                </a:tc>
                <a:tc>
                  <a:txBody>
                    <a:bodyPr/>
                    <a:lstStyle/>
                    <a:p>
                      <a:pPr algn="ctr"/>
                      <a:r>
                        <a:rPr kumimoji="0" lang="es-ES" sz="900" b="0" i="0" u="none" strike="noStrike" kern="1200" cap="none" spc="0" normalizeH="0" baseline="0" noProof="0" dirty="0">
                          <a:ln>
                            <a:noFill/>
                          </a:ln>
                          <a:solidFill>
                            <a:prstClr val="black"/>
                          </a:solidFill>
                          <a:effectLst/>
                          <a:uLnTx/>
                          <a:uFillTx/>
                          <a:latin typeface="Calibri"/>
                          <a:ea typeface="+mn-ea"/>
                          <a:cs typeface="+mn-cs"/>
                        </a:rPr>
                        <a:t>Tipo de urgencia (causa)</a:t>
                      </a:r>
                      <a:endParaRPr lang="es-ES" sz="900" b="0" dirty="0">
                        <a:solidFill>
                          <a:schemeClr val="tx1"/>
                        </a:solidFill>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Causa específica/total de urgencia</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749155971"/>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Nacional</a:t>
                      </a:r>
                    </a:p>
                  </a:txBody>
                  <a:tcPr marL="0" marR="0" marT="0" marB="0" anchor="ctr">
                    <a:solidFill>
                      <a:schemeClr val="accent2">
                        <a:lumMod val="75000"/>
                      </a:schemeClr>
                    </a:solidFill>
                  </a:tcPr>
                </a:tc>
                <a:tc>
                  <a:txBody>
                    <a:bodyPr/>
                    <a:lstStyle/>
                    <a:p>
                      <a:pPr algn="ctr"/>
                      <a:r>
                        <a:rPr kumimoji="0" lang="es-ES" sz="900" b="0" i="0" u="none" strike="noStrike" kern="1200" cap="none" spc="0" normalizeH="0" baseline="0" noProof="0" dirty="0">
                          <a:ln>
                            <a:noFill/>
                          </a:ln>
                          <a:solidFill>
                            <a:prstClr val="black"/>
                          </a:solidFill>
                          <a:effectLst/>
                          <a:uLnTx/>
                          <a:uFillTx/>
                          <a:latin typeface="Calibri"/>
                          <a:ea typeface="+mn-ea"/>
                          <a:cs typeface="+mn-cs"/>
                        </a:rPr>
                        <a:t>Tipo de urgencia (causa)</a:t>
                      </a:r>
                      <a:endParaRPr lang="es-ES" sz="900" b="0" dirty="0">
                        <a:solidFill>
                          <a:schemeClr val="tx1"/>
                        </a:solidFill>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Causa específica/total de urgencia</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995679191"/>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Servicio Nacional de Salud</a:t>
                      </a:r>
                    </a:p>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r>
                        <a:rPr kumimoji="0" lang="es-ES" sz="900" b="0" i="0" u="none" strike="noStrike" kern="1200" cap="none" spc="0" normalizeH="0" baseline="0" noProof="0" dirty="0">
                          <a:ln>
                            <a:noFill/>
                          </a:ln>
                          <a:solidFill>
                            <a:prstClr val="black"/>
                          </a:solidFill>
                          <a:effectLst/>
                          <a:uLnTx/>
                          <a:uFillTx/>
                          <a:latin typeface="Calibri"/>
                          <a:ea typeface="+mn-ea"/>
                          <a:cs typeface="+mn-cs"/>
                        </a:rPr>
                        <a:t>Tipo de urgencia (causa)</a:t>
                      </a:r>
                      <a:endParaRPr lang="es-ES" sz="900" b="0" dirty="0">
                        <a:solidFill>
                          <a:schemeClr val="tx1"/>
                        </a:solidFill>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Causa específica/total de urgencia</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449609788"/>
                  </a:ext>
                </a:extLst>
              </a:tr>
            </a:tbl>
          </a:graphicData>
        </a:graphic>
      </p:graphicFrame>
      <p:sp>
        <p:nvSpPr>
          <p:cNvPr id="3" name="Rectángulo 2">
            <a:extLst>
              <a:ext uri="{FF2B5EF4-FFF2-40B4-BE49-F238E27FC236}">
                <a16:creationId xmlns:a16="http://schemas.microsoft.com/office/drawing/2014/main" id="{EBF54C0E-1FF6-4728-8D17-9E120401153C}"/>
              </a:ext>
            </a:extLst>
          </p:cNvPr>
          <p:cNvSpPr/>
          <p:nvPr/>
        </p:nvSpPr>
        <p:spPr>
          <a:xfrm>
            <a:off x="1532007" y="775578"/>
            <a:ext cx="4537484" cy="276999"/>
          </a:xfrm>
          <a:prstGeom prst="rect">
            <a:avLst/>
          </a:prstGeom>
        </p:spPr>
        <p:txBody>
          <a:bodyPr wrap="square">
            <a:spAutoFit/>
          </a:bodyPr>
          <a:lstStyle/>
          <a:p>
            <a:pPr defTabSz="1219017"/>
            <a:r>
              <a:rPr lang="es-ES" sz="1200" b="1" kern="0" dirty="0">
                <a:solidFill>
                  <a:schemeClr val="accent1"/>
                </a:solidFill>
              </a:rPr>
              <a:t>8. CONTENIDOS [2/2]</a:t>
            </a:r>
          </a:p>
        </p:txBody>
      </p:sp>
      <p:pic>
        <p:nvPicPr>
          <p:cNvPr id="4" name="Imagen 3">
            <a:extLst>
              <a:ext uri="{FF2B5EF4-FFF2-40B4-BE49-F238E27FC236}">
                <a16:creationId xmlns:a16="http://schemas.microsoft.com/office/drawing/2014/main" id="{FEB7CA2C-A674-4982-8303-7C9057349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8857" y="262226"/>
            <a:ext cx="2485938" cy="531034"/>
          </a:xfrm>
          <a:prstGeom prst="rect">
            <a:avLst/>
          </a:prstGeom>
        </p:spPr>
      </p:pic>
    </p:spTree>
    <p:extLst>
      <p:ext uri="{BB962C8B-B14F-4D97-AF65-F5344CB8AC3E}">
        <p14:creationId xmlns:p14="http://schemas.microsoft.com/office/powerpoint/2010/main" val="1699729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2">
            <a:extLst>
              <a:ext uri="{FF2B5EF4-FFF2-40B4-BE49-F238E27FC236}">
                <a16:creationId xmlns:a16="http://schemas.microsoft.com/office/drawing/2014/main" id="{B10A93BA-9074-E347-8C5F-0AF612A0B841}"/>
              </a:ext>
            </a:extLst>
          </p:cNvPr>
          <p:cNvGraphicFramePr>
            <a:graphicFrameLocks noGrp="1"/>
          </p:cNvGraphicFramePr>
          <p:nvPr>
            <p:extLst>
              <p:ext uri="{D42A27DB-BD31-4B8C-83A1-F6EECF244321}">
                <p14:modId xmlns:p14="http://schemas.microsoft.com/office/powerpoint/2010/main" val="2712127398"/>
              </p:ext>
            </p:extLst>
          </p:nvPr>
        </p:nvGraphicFramePr>
        <p:xfrm>
          <a:off x="306655" y="482244"/>
          <a:ext cx="11578689" cy="5785085"/>
        </p:xfrm>
        <a:graphic>
          <a:graphicData uri="http://schemas.openxmlformats.org/drawingml/2006/table">
            <a:tbl>
              <a:tblPr firstRow="1" bandRow="1">
                <a:tableStyleId>{5C22544A-7EE6-4342-B048-85BDC9FD1C3A}</a:tableStyleId>
              </a:tblPr>
              <a:tblGrid>
                <a:gridCol w="1990725">
                  <a:extLst>
                    <a:ext uri="{9D8B030D-6E8A-4147-A177-3AD203B41FA5}">
                      <a16:colId xmlns:a16="http://schemas.microsoft.com/office/drawing/2014/main" val="2103009954"/>
                    </a:ext>
                  </a:extLst>
                </a:gridCol>
                <a:gridCol w="1476462">
                  <a:extLst>
                    <a:ext uri="{9D8B030D-6E8A-4147-A177-3AD203B41FA5}">
                      <a16:colId xmlns:a16="http://schemas.microsoft.com/office/drawing/2014/main" val="1925803471"/>
                    </a:ext>
                  </a:extLst>
                </a:gridCol>
                <a:gridCol w="1360768">
                  <a:extLst>
                    <a:ext uri="{9D8B030D-6E8A-4147-A177-3AD203B41FA5}">
                      <a16:colId xmlns:a16="http://schemas.microsoft.com/office/drawing/2014/main" val="4209277347"/>
                    </a:ext>
                  </a:extLst>
                </a:gridCol>
                <a:gridCol w="1466912">
                  <a:extLst>
                    <a:ext uri="{9D8B030D-6E8A-4147-A177-3AD203B41FA5}">
                      <a16:colId xmlns:a16="http://schemas.microsoft.com/office/drawing/2014/main" val="717859385"/>
                    </a:ext>
                  </a:extLst>
                </a:gridCol>
                <a:gridCol w="1315844">
                  <a:extLst>
                    <a:ext uri="{9D8B030D-6E8A-4147-A177-3AD203B41FA5}">
                      <a16:colId xmlns:a16="http://schemas.microsoft.com/office/drawing/2014/main" val="2180104357"/>
                    </a:ext>
                  </a:extLst>
                </a:gridCol>
                <a:gridCol w="1338146">
                  <a:extLst>
                    <a:ext uri="{9D8B030D-6E8A-4147-A177-3AD203B41FA5}">
                      <a16:colId xmlns:a16="http://schemas.microsoft.com/office/drawing/2014/main" val="777788735"/>
                    </a:ext>
                  </a:extLst>
                </a:gridCol>
                <a:gridCol w="1015539">
                  <a:extLst>
                    <a:ext uri="{9D8B030D-6E8A-4147-A177-3AD203B41FA5}">
                      <a16:colId xmlns:a16="http://schemas.microsoft.com/office/drawing/2014/main" val="385850692"/>
                    </a:ext>
                  </a:extLst>
                </a:gridCol>
                <a:gridCol w="455507">
                  <a:extLst>
                    <a:ext uri="{9D8B030D-6E8A-4147-A177-3AD203B41FA5}">
                      <a16:colId xmlns:a16="http://schemas.microsoft.com/office/drawing/2014/main" val="125122972"/>
                    </a:ext>
                  </a:extLst>
                </a:gridCol>
                <a:gridCol w="1158786">
                  <a:extLst>
                    <a:ext uri="{9D8B030D-6E8A-4147-A177-3AD203B41FA5}">
                      <a16:colId xmlns:a16="http://schemas.microsoft.com/office/drawing/2014/main" val="1239310490"/>
                    </a:ext>
                  </a:extLst>
                </a:gridCol>
              </a:tblGrid>
              <a:tr h="374003">
                <a:tc>
                  <a:txBody>
                    <a:bodyPr/>
                    <a:lstStyle/>
                    <a:p>
                      <a:r>
                        <a:rPr lang="es-ES" sz="1100" dirty="0"/>
                        <a:t>CATEGORÍA</a:t>
                      </a:r>
                    </a:p>
                  </a:txBody>
                  <a:tcPr>
                    <a:solidFill>
                      <a:schemeClr val="accent1"/>
                    </a:solidFill>
                  </a:tcPr>
                </a:tc>
                <a:tc>
                  <a:txBody>
                    <a:bodyPr/>
                    <a:lstStyle/>
                    <a:p>
                      <a:r>
                        <a:rPr lang="es-ES" sz="1100" dirty="0"/>
                        <a:t>SECCIÓN</a:t>
                      </a:r>
                    </a:p>
                  </a:txBody>
                  <a:tcPr>
                    <a:solidFill>
                      <a:schemeClr val="accent2">
                        <a:lumMod val="75000"/>
                      </a:schemeClr>
                    </a:solidFill>
                  </a:tcPr>
                </a:tc>
                <a:tc gridSpan="7">
                  <a:txBody>
                    <a:bodyPr/>
                    <a:lstStyle/>
                    <a:p>
                      <a:pPr algn="ctr"/>
                      <a:r>
                        <a:rPr lang="es-ES" sz="1100" dirty="0"/>
                        <a:t>TEMAS/VISTAS </a:t>
                      </a:r>
                    </a:p>
                  </a:txBody>
                  <a:tcPr>
                    <a:solidFill>
                      <a:schemeClr val="accent2"/>
                    </a:solidFill>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extLst>
                  <a:ext uri="{0D108BD9-81ED-4DB2-BD59-A6C34878D82A}">
                    <a16:rowId xmlns:a16="http://schemas.microsoft.com/office/drawing/2014/main" val="3633972298"/>
                  </a:ext>
                </a:extLst>
              </a:tr>
              <a:tr h="374003">
                <a:tc rowSpan="4">
                  <a:txBody>
                    <a:bodyPr/>
                    <a:lstStyle/>
                    <a:p>
                      <a:pPr marL="0" algn="ctr" defTabSz="1219017" rtl="0" eaLnBrk="1" latinLnBrk="0" hangingPunct="1"/>
                      <a:r>
                        <a:rPr lang="es-ES" sz="1000" b="1" kern="1200" dirty="0">
                          <a:solidFill>
                            <a:schemeClr val="bg1"/>
                          </a:solidFill>
                          <a:latin typeface="+mn-lt"/>
                          <a:ea typeface="+mn-ea"/>
                          <a:cs typeface="+mn-cs"/>
                        </a:rPr>
                        <a:t>Cobertura FONASA e </a:t>
                      </a:r>
                      <a:r>
                        <a:rPr lang="es-ES" sz="1000" b="1" kern="1200" dirty="0" err="1">
                          <a:solidFill>
                            <a:schemeClr val="bg1"/>
                          </a:solidFill>
                          <a:latin typeface="+mn-lt"/>
                          <a:ea typeface="+mn-ea"/>
                          <a:cs typeface="+mn-cs"/>
                        </a:rPr>
                        <a:t>Isapre</a:t>
                      </a:r>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Comunal</a:t>
                      </a:r>
                    </a:p>
                  </a:txBody>
                  <a:tcPr marL="0" marR="0" marT="0" marB="0" anchor="ctr">
                    <a:solidFill>
                      <a:schemeClr val="accent2">
                        <a:lumMod val="75000"/>
                      </a:schemeClr>
                    </a:solidFill>
                  </a:tcPr>
                </a:tc>
                <a:tc>
                  <a:txBody>
                    <a:bodyPr/>
                    <a:lstStyle/>
                    <a:p>
                      <a:pPr algn="ctr"/>
                      <a:r>
                        <a:rPr lang="es-ES" sz="900" b="0" dirty="0">
                          <a:solidFill>
                            <a:srgbClr val="000000"/>
                          </a:solidFill>
                        </a:rPr>
                        <a:t>Personas afiliadas algún sistema</a:t>
                      </a:r>
                    </a:p>
                  </a:txBody>
                  <a:tcPr marL="0" marR="0" marT="0" marB="0" anchor="ctr"/>
                </a:tc>
                <a:tc>
                  <a:txBody>
                    <a:bodyPr/>
                    <a:lstStyle/>
                    <a:p>
                      <a:pPr algn="ctr"/>
                      <a:r>
                        <a:rPr lang="es-CL" sz="900" b="0" dirty="0"/>
                        <a:t>%personas afiliadas a algun sistema/total de habitantes</a:t>
                      </a:r>
                    </a:p>
                  </a:txBody>
                  <a:tcPr marL="0" marR="0" marT="0" marB="0" anchor="ctr"/>
                </a:tc>
                <a:tc>
                  <a:txBody>
                    <a:bodyPr/>
                    <a:lstStyle/>
                    <a:p>
                      <a:pPr algn="ctr"/>
                      <a:r>
                        <a:rPr lang="es-ES" sz="900" b="0" dirty="0">
                          <a:solidFill>
                            <a:srgbClr val="000000"/>
                          </a:solidFill>
                        </a:rPr>
                        <a:t>%personas afiliadas a FONASA/Personas afiliadas en algún sistema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%personas afiliadas a Isapre/Personas afiliadas en algún sistema</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965232244"/>
                  </a:ext>
                </a:extLst>
              </a:tr>
              <a:tr h="374003">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Regional</a:t>
                      </a:r>
                    </a:p>
                  </a:txBody>
                  <a:tcPr marL="0" marR="0" marT="0" marB="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algún sistema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CL" sz="900" b="0" i="0" u="none" strike="noStrike" kern="1200" cap="none" spc="0" normalizeH="0" baseline="0" noProof="0">
                          <a:ln>
                            <a:noFill/>
                          </a:ln>
                          <a:solidFill>
                            <a:prstClr val="black"/>
                          </a:solidFill>
                          <a:effectLst/>
                          <a:uLnTx/>
                          <a:uFillTx/>
                          <a:latin typeface="Calibri"/>
                          <a:ea typeface="+mn-ea"/>
                          <a:cs typeface="+mn-cs"/>
                        </a:rPr>
                        <a:t>%personas afiliadas a algun sistema/total de habitantes</a:t>
                      </a:r>
                      <a:endParaRPr kumimoji="0" lang="es-CL" sz="900" b="0" i="0" u="none" strike="noStrike" kern="1200" cap="none" spc="0" normalizeH="0" baseline="0" noProof="0" dirty="0">
                        <a:ln>
                          <a:noFill/>
                        </a:ln>
                        <a:solidFill>
                          <a:prstClr val="black"/>
                        </a:solidFill>
                        <a:effectLst/>
                        <a:uLnTx/>
                        <a:uFillTx/>
                        <a:latin typeface="Calibri"/>
                        <a:ea typeface="+mn-ea"/>
                        <a:cs typeface="+mn-cs"/>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%personas afiliadas a FONASA/Personas afiliadas en algún sistema</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%personas afiliadas a Isapre/Personas afiliadas en algún sistema</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2044707719"/>
                  </a:ext>
                </a:extLst>
              </a:tr>
              <a:tr h="374003">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Nacional</a:t>
                      </a:r>
                    </a:p>
                  </a:txBody>
                  <a:tcPr marL="0" marR="0" marT="0" marB="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algún sistema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CL" sz="900" b="0" i="0" u="none" strike="noStrike" kern="1200" cap="none" spc="0" normalizeH="0" baseline="0" noProof="0" dirty="0">
                          <a:ln>
                            <a:noFill/>
                          </a:ln>
                          <a:solidFill>
                            <a:prstClr val="black"/>
                          </a:solidFill>
                          <a:effectLst/>
                          <a:uLnTx/>
                          <a:uFillTx/>
                          <a:latin typeface="Calibri"/>
                          <a:ea typeface="+mn-ea"/>
                          <a:cs typeface="+mn-cs"/>
                        </a:rPr>
                        <a:t>%personas afiliadas a algun sistema/total de habitantes</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a FONASA/Personas afiliadas en algún sistema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a </a:t>
                      </a:r>
                      <a:r>
                        <a:rPr kumimoji="0" lang="es-ES" sz="900" b="0" i="0" u="none" strike="noStrike" kern="1200" cap="none" spc="0" normalizeH="0" baseline="0" noProof="0" dirty="0" err="1">
                          <a:ln>
                            <a:noFill/>
                          </a:ln>
                          <a:solidFill>
                            <a:srgbClr val="000000"/>
                          </a:solidFill>
                          <a:effectLst/>
                          <a:uLnTx/>
                          <a:uFillTx/>
                          <a:latin typeface="Calibri"/>
                          <a:ea typeface="+mn-ea"/>
                          <a:cs typeface="+mn-cs"/>
                        </a:rPr>
                        <a:t>Isapre</a:t>
                      </a: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en algún sistema</a:t>
                      </a: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482332545"/>
                  </a:ext>
                </a:extLst>
              </a:tr>
              <a:tr h="374003">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Servicio Nacional de Salud</a:t>
                      </a:r>
                    </a:p>
                  </a:txBody>
                  <a:tcPr marL="0" marR="0" marT="0" marB="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algún sistema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CL" sz="900" b="0" i="0" u="none" strike="noStrike" kern="1200" cap="none" spc="0" normalizeH="0" baseline="0" noProof="0" dirty="0">
                          <a:ln>
                            <a:noFill/>
                          </a:ln>
                          <a:solidFill>
                            <a:prstClr val="black"/>
                          </a:solidFill>
                          <a:effectLst/>
                          <a:uLnTx/>
                          <a:uFillTx/>
                          <a:latin typeface="Calibri"/>
                          <a:ea typeface="+mn-ea"/>
                          <a:cs typeface="+mn-cs"/>
                        </a:rPr>
                        <a:t>%personas afiliadas a algun sistema/total de habitantes</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a FONASA/Personas afiliadas en algún sistema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a </a:t>
                      </a:r>
                      <a:r>
                        <a:rPr kumimoji="0" lang="es-ES" sz="900" b="0" i="0" u="none" strike="noStrike" kern="1200" cap="none" spc="0" normalizeH="0" baseline="0" noProof="0" dirty="0" err="1">
                          <a:ln>
                            <a:noFill/>
                          </a:ln>
                          <a:solidFill>
                            <a:srgbClr val="000000"/>
                          </a:solidFill>
                          <a:effectLst/>
                          <a:uLnTx/>
                          <a:uFillTx/>
                          <a:latin typeface="Calibri"/>
                          <a:ea typeface="+mn-ea"/>
                          <a:cs typeface="+mn-cs"/>
                        </a:rPr>
                        <a:t>Isapre</a:t>
                      </a: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en algún sistema</a:t>
                      </a: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690554795"/>
                  </a:ext>
                </a:extLst>
              </a:tr>
              <a:tr h="374003">
                <a:tc rowSpan="4">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1000" b="1" kern="1200" dirty="0">
                          <a:solidFill>
                            <a:schemeClr val="bg1"/>
                          </a:solidFill>
                          <a:latin typeface="+mn-lt"/>
                          <a:ea typeface="+mn-ea"/>
                          <a:cs typeface="+mn-cs"/>
                        </a:rPr>
                        <a:t>Enfermedades</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Comunal</a:t>
                      </a:r>
                    </a:p>
                  </a:txBody>
                  <a:tcPr marL="0" marR="0" marT="0" marB="0" anchor="ctr">
                    <a:solidFill>
                      <a:schemeClr val="accent2">
                        <a:lumMod val="75000"/>
                      </a:schemeClr>
                    </a:solidFill>
                  </a:tcPr>
                </a:tc>
                <a:tc>
                  <a:txBody>
                    <a:bodyPr/>
                    <a:lstStyle/>
                    <a:p>
                      <a:pPr algn="ctr"/>
                      <a:r>
                        <a:rPr lang="es-ES" sz="900" b="0" dirty="0">
                          <a:solidFill>
                            <a:srgbClr val="000000"/>
                          </a:solidFill>
                        </a:rPr>
                        <a:t>VIH</a:t>
                      </a:r>
                    </a:p>
                  </a:txBody>
                  <a:tcPr marL="0" marR="0" marT="0" marB="0" anchor="ctr"/>
                </a:tc>
                <a:tc>
                  <a:txBody>
                    <a:bodyPr/>
                    <a:lstStyle/>
                    <a:p>
                      <a:pPr algn="ctr"/>
                      <a:r>
                        <a:rPr lang="es-ES" sz="900" b="0" dirty="0">
                          <a:solidFill>
                            <a:srgbClr val="000000"/>
                          </a:solidFill>
                        </a:rPr>
                        <a:t>ETA</a:t>
                      </a:r>
                    </a:p>
                  </a:txBody>
                  <a:tcPr marL="0" marR="0" marT="0" marB="0" anchor="ctr"/>
                </a:tc>
                <a:tc>
                  <a:txBody>
                    <a:bodyPr/>
                    <a:lstStyle/>
                    <a:p>
                      <a:pPr algn="ctr"/>
                      <a:r>
                        <a:rPr lang="es-ES" sz="900" b="0" dirty="0">
                          <a:solidFill>
                            <a:srgbClr val="000000"/>
                          </a:solidFill>
                        </a:rPr>
                        <a:t>Diabetes</a:t>
                      </a:r>
                    </a:p>
                  </a:txBody>
                  <a:tcPr marL="0" marR="0" marT="0" marB="0" anchor="ctr"/>
                </a:tc>
                <a:tc>
                  <a:txBody>
                    <a:bodyPr/>
                    <a:lstStyle/>
                    <a:p>
                      <a:pPr algn="ctr"/>
                      <a:r>
                        <a:rPr lang="es-ES" sz="900" b="0" dirty="0">
                          <a:solidFill>
                            <a:srgbClr val="000000"/>
                          </a:solidFill>
                        </a:rPr>
                        <a:t>Tipos de Cáncer</a:t>
                      </a:r>
                    </a:p>
                  </a:txBody>
                  <a:tcPr marL="0" marR="0" marT="0" marB="0" anchor="ctr"/>
                </a:tc>
                <a:tc>
                  <a:txBody>
                    <a:bodyPr/>
                    <a:lstStyle/>
                    <a:p>
                      <a:pPr algn="ctr"/>
                      <a:r>
                        <a:rPr lang="es-ES" sz="900" b="0" dirty="0">
                          <a:solidFill>
                            <a:srgbClr val="000000"/>
                          </a:solidFill>
                        </a:rPr>
                        <a:t>Estados Nutricionales</a:t>
                      </a:r>
                    </a:p>
                  </a:txBody>
                  <a:tcPr marL="0" marR="0" marT="0" marB="0" anchor="ctr"/>
                </a:tc>
                <a:tc>
                  <a:txBody>
                    <a:bodyPr/>
                    <a:lstStyle/>
                    <a:p>
                      <a:pPr algn="ctr"/>
                      <a:endParaRPr lang="es-ES" sz="900" b="1">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190576896"/>
                  </a:ext>
                </a:extLst>
              </a:tr>
              <a:tr h="374003">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Regional</a:t>
                      </a:r>
                    </a:p>
                  </a:txBody>
                  <a:tcPr marL="0" marR="0" marT="0" marB="0" anchor="ctr">
                    <a:solidFill>
                      <a:schemeClr val="accent2">
                        <a:lumMod val="75000"/>
                      </a:schemeClr>
                    </a:solidFill>
                  </a:tcPr>
                </a:tc>
                <a:tc>
                  <a:txBody>
                    <a:bodyPr/>
                    <a:lstStyle/>
                    <a:p>
                      <a:pPr algn="ctr"/>
                      <a:r>
                        <a:rPr lang="es-ES" sz="900" b="0" dirty="0">
                          <a:solidFill>
                            <a:srgbClr val="000000"/>
                          </a:solidFill>
                        </a:rPr>
                        <a:t>VIH</a:t>
                      </a:r>
                    </a:p>
                  </a:txBody>
                  <a:tcPr marL="0" marR="0" marT="0" marB="0" anchor="ctr"/>
                </a:tc>
                <a:tc>
                  <a:txBody>
                    <a:bodyPr/>
                    <a:lstStyle/>
                    <a:p>
                      <a:pPr algn="ctr"/>
                      <a:r>
                        <a:rPr lang="es-ES" sz="900" b="0" dirty="0">
                          <a:solidFill>
                            <a:srgbClr val="000000"/>
                          </a:solidFill>
                        </a:rPr>
                        <a:t>ETA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Diabetes</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Tipos de Cáncer</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Estados Nutricionales</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548585519"/>
                  </a:ext>
                </a:extLst>
              </a:tr>
              <a:tr h="386569">
                <a:tc vMerge="1">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Nacional</a:t>
                      </a:r>
                    </a:p>
                  </a:txBody>
                  <a:tcPr marL="0" marR="0" marT="0" marB="0" anchor="ctr">
                    <a:solidFill>
                      <a:schemeClr val="accent2">
                        <a:lumMod val="75000"/>
                      </a:schemeClr>
                    </a:solidFill>
                  </a:tcPr>
                </a:tc>
                <a:tc>
                  <a:txBody>
                    <a:bodyPr/>
                    <a:lstStyle/>
                    <a:p>
                      <a:pPr algn="ctr"/>
                      <a:r>
                        <a:rPr lang="es-ES" sz="900" b="0" dirty="0">
                          <a:solidFill>
                            <a:srgbClr val="000000"/>
                          </a:solidFill>
                        </a:rPr>
                        <a:t>VIH</a:t>
                      </a:r>
                    </a:p>
                  </a:txBody>
                  <a:tcPr marL="0" marR="0" marT="0" marB="0" anchor="ctr"/>
                </a:tc>
                <a:tc>
                  <a:txBody>
                    <a:bodyPr/>
                    <a:lstStyle/>
                    <a:p>
                      <a:pPr algn="ctr"/>
                      <a:r>
                        <a:rPr lang="es-ES" sz="900" b="0" dirty="0">
                          <a:solidFill>
                            <a:srgbClr val="000000"/>
                          </a:solidFill>
                        </a:rPr>
                        <a:t>ETA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Diabetes</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Tipos de Cáncer</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Estados Nutricionales</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850010357"/>
                  </a:ext>
                </a:extLst>
              </a:tr>
              <a:tr h="386569">
                <a:tc vMerge="1">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Servicio Nacional de Salud</a:t>
                      </a:r>
                    </a:p>
                  </a:txBody>
                  <a:tcPr marL="0" marR="0" marT="0" marB="0" anchor="ctr">
                    <a:solidFill>
                      <a:schemeClr val="accent2">
                        <a:lumMod val="75000"/>
                      </a:schemeClr>
                    </a:solidFill>
                  </a:tcPr>
                </a:tc>
                <a:tc>
                  <a:txBody>
                    <a:bodyPr/>
                    <a:lstStyle/>
                    <a:p>
                      <a:pPr algn="ctr"/>
                      <a:r>
                        <a:rPr lang="es-ES" sz="900" b="0" dirty="0">
                          <a:solidFill>
                            <a:srgbClr val="000000"/>
                          </a:solidFill>
                        </a:rPr>
                        <a:t>VIH</a:t>
                      </a:r>
                    </a:p>
                  </a:txBody>
                  <a:tcPr marL="0" marR="0" marT="0" marB="0" anchor="ctr"/>
                </a:tc>
                <a:tc>
                  <a:txBody>
                    <a:bodyPr/>
                    <a:lstStyle/>
                    <a:p>
                      <a:pPr algn="ctr"/>
                      <a:r>
                        <a:rPr lang="es-ES" sz="900" b="0" dirty="0">
                          <a:solidFill>
                            <a:srgbClr val="000000"/>
                          </a:solidFill>
                        </a:rPr>
                        <a:t>ETA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Diabetes</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Tipos de Cáncer</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Estados Nutricionales</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2957430028"/>
                  </a:ext>
                </a:extLst>
              </a:tr>
              <a:tr h="374003">
                <a:tc rowSpan="3">
                  <a:txBody>
                    <a:bodyPr/>
                    <a:lstStyle/>
                    <a:p>
                      <a:pPr marL="0" algn="ctr" defTabSz="1219017" rtl="0" eaLnBrk="1" latinLnBrk="0" hangingPunct="1"/>
                      <a:r>
                        <a:rPr lang="es-ES" sz="1000" b="1" kern="1200" dirty="0">
                          <a:solidFill>
                            <a:schemeClr val="bg1"/>
                          </a:solidFill>
                          <a:latin typeface="+mn-lt"/>
                          <a:ea typeface="+mn-ea"/>
                          <a:cs typeface="+mn-cs"/>
                        </a:rPr>
                        <a:t>Proyecciones</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Enf1</a:t>
                      </a:r>
                    </a:p>
                  </a:txBody>
                  <a:tcPr marL="0" marR="0" marT="0" marB="0" anchor="ctr">
                    <a:solidFill>
                      <a:schemeClr val="accent2">
                        <a:lumMod val="75000"/>
                      </a:schemeClr>
                    </a:solidFill>
                  </a:tcPr>
                </a:tc>
                <a:tc>
                  <a:txBody>
                    <a:bodyPr/>
                    <a:lstStyle/>
                    <a:p>
                      <a:endParaRPr lang="es-CL"/>
                    </a:p>
                  </a:txBody>
                  <a:tcPr marL="0" marR="0" marT="0" marB="0" anchor="ctr"/>
                </a:tc>
                <a:tc>
                  <a:txBody>
                    <a:bodyPr/>
                    <a:lstStyle/>
                    <a:p>
                      <a:endParaRPr lang="es-CL"/>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993332774"/>
                  </a:ext>
                </a:extLst>
              </a:tr>
              <a:tr h="374003">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Enf2</a:t>
                      </a:r>
                    </a:p>
                  </a:txBody>
                  <a:tcPr marL="0" marR="0" marT="0" marB="0" anchor="ctr">
                    <a:solidFill>
                      <a:schemeClr val="accent2">
                        <a:lumMod val="75000"/>
                      </a:schemeClr>
                    </a:solidFill>
                  </a:tcPr>
                </a:tc>
                <a:tc>
                  <a:txBody>
                    <a:bodyPr/>
                    <a:lstStyle/>
                    <a:p>
                      <a:endParaRPr lang="es-CL"/>
                    </a:p>
                  </a:txBody>
                  <a:tcPr marL="0" marR="0" marT="0" marB="0" anchor="ctr"/>
                </a:tc>
                <a:tc>
                  <a:txBody>
                    <a:bodyPr/>
                    <a:lstStyle/>
                    <a:p>
                      <a:endParaRPr lang="es-CL" dirty="0"/>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1233047202"/>
                  </a:ext>
                </a:extLst>
              </a:tr>
              <a:tr h="374003">
                <a:tc vMerge="1">
                  <a:txBody>
                    <a:bodyPr/>
                    <a:lstStyle/>
                    <a:p>
                      <a:endParaRPr lang="es-CL" dirty="0"/>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Enf3</a:t>
                      </a:r>
                    </a:p>
                  </a:txBody>
                  <a:tcPr marL="0" marR="0" marT="0" marB="0" anchor="ctr">
                    <a:solidFill>
                      <a:schemeClr val="accent2">
                        <a:lumMod val="75000"/>
                      </a:schemeClr>
                    </a:solidFill>
                  </a:tcPr>
                </a:tc>
                <a:tc>
                  <a:txBody>
                    <a:bodyPr/>
                    <a:lstStyle/>
                    <a:p>
                      <a:endParaRPr lang="es-CL"/>
                    </a:p>
                  </a:txBody>
                  <a:tcPr marL="0" marR="0" marT="0" marB="0" anchor="ctr"/>
                </a:tc>
                <a:tc>
                  <a:txBody>
                    <a:bodyPr/>
                    <a:lstStyle/>
                    <a:p>
                      <a:endParaRPr lang="es-CL" dirty="0"/>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1808640980"/>
                  </a:ext>
                </a:extLst>
              </a:tr>
              <a:tr h="374003">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2843649822"/>
                  </a:ext>
                </a:extLst>
              </a:tr>
              <a:tr h="374003">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1174392919"/>
                  </a:ext>
                </a:extLst>
              </a:tr>
              <a:tr h="374003">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1892651802"/>
                  </a:ext>
                </a:extLst>
              </a:tr>
            </a:tbl>
          </a:graphicData>
        </a:graphic>
      </p:graphicFrame>
    </p:spTree>
    <p:extLst>
      <p:ext uri="{BB962C8B-B14F-4D97-AF65-F5344CB8AC3E}">
        <p14:creationId xmlns:p14="http://schemas.microsoft.com/office/powerpoint/2010/main" val="4215027643"/>
      </p:ext>
    </p:extLst>
  </p:cSld>
  <p:clrMapOvr>
    <a:masterClrMapping/>
  </p:clrMapOvr>
</p:sld>
</file>

<file path=ppt/theme/theme1.xml><?xml version="1.0" encoding="utf-8"?>
<a:theme xmlns:a="http://schemas.openxmlformats.org/drawingml/2006/main" name="Тема Office">
  <a:themeElements>
    <a:clrScheme name="Azul">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accent1"/>
          </a:solidFill>
        </a:ln>
        <a:scene3d>
          <a:camera prst="orthographicFront"/>
          <a:lightRig rig="threePt" dir="t"/>
        </a:scene3d>
        <a:sp3d>
          <a:bevelT w="203200" h="25400"/>
        </a:sp3d>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otalTime>18086</TotalTime>
  <Words>2832</Words>
  <Application>Microsoft Macintosh PowerPoint</Application>
  <PresentationFormat>Panorámica</PresentationFormat>
  <Paragraphs>355</Paragraphs>
  <Slides>13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vt:i4>
      </vt:variant>
    </vt:vector>
  </HeadingPairs>
  <TitlesOfParts>
    <vt:vector size="19" baseType="lpstr">
      <vt:lpstr>Arial</vt:lpstr>
      <vt:lpstr>Calibri</vt:lpstr>
      <vt:lpstr>Chevin Pro DemiBold</vt:lpstr>
      <vt:lpstr>Chevin Pro Light</vt:lpstr>
      <vt:lpstr>inherit</vt:lpstr>
      <vt:lpstr>Тема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Patricio Emanuelli</dc:creator>
  <cp:lastModifiedBy>CAROLINA MARIÓ CEBALLOS</cp:lastModifiedBy>
  <cp:revision>78</cp:revision>
  <dcterms:created xsi:type="dcterms:W3CDTF">2020-08-01T02:59:29Z</dcterms:created>
  <dcterms:modified xsi:type="dcterms:W3CDTF">2020-09-07T03:40:57Z</dcterms:modified>
</cp:coreProperties>
</file>